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58" r:id="rId6"/>
    <p:sldId id="2622" r:id="rId7"/>
    <p:sldId id="2626" r:id="rId8"/>
    <p:sldId id="311" r:id="rId9"/>
    <p:sldId id="2627" r:id="rId10"/>
    <p:sldId id="2621" r:id="rId11"/>
    <p:sldId id="2625" r:id="rId12"/>
    <p:sldId id="2628" r:id="rId13"/>
  </p:sldIdLst>
  <p:sldSz cx="18288000" cy="10287000"/>
  <p:notesSz cx="6858000" cy="9144000"/>
  <p:embeddedFontLst>
    <p:embeddedFont>
      <p:font typeface="Montserrat Bol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DF2079-F10E-46E6-BBED-6FB9F4429C6B}">
          <p14:sldIdLst/>
        </p14:section>
        <p14:section name="Default Section" id="{9C406E66-A28D-4AF3-B659-A9DDB476CD47}">
          <p14:sldIdLst>
            <p14:sldId id="258"/>
            <p14:sldId id="2622"/>
            <p14:sldId id="2626"/>
            <p14:sldId id="311"/>
            <p14:sldId id="2627"/>
            <p14:sldId id="2621"/>
            <p14:sldId id="2625"/>
            <p14:sldId id="26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57"/>
    <a:srgbClr val="EB6F00"/>
    <a:srgbClr val="0C6D38"/>
    <a:srgbClr val="8FC740"/>
    <a:srgbClr val="FEA44A"/>
    <a:srgbClr val="FEB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D1601-FCC7-4046-94E0-F1CC50ECFE84}" v="3" dt="2025-03-07T03:46:44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xecutive Assistant" userId="85b60498-a451-4c71-954d-078e3d8d5ff6" providerId="ADAL" clId="{360D1601-FCC7-4046-94E0-F1CC50ECFE84}"/>
    <pc:docChg chg="custSel addSld modSld sldOrd modSection">
      <pc:chgData name="Executive Assistant" userId="85b60498-a451-4c71-954d-078e3d8d5ff6" providerId="ADAL" clId="{360D1601-FCC7-4046-94E0-F1CC50ECFE84}" dt="2025-03-07T03:50:49.516" v="151" actId="1076"/>
      <pc:docMkLst>
        <pc:docMk/>
      </pc:docMkLst>
      <pc:sldChg chg="modSp mod">
        <pc:chgData name="Executive Assistant" userId="85b60498-a451-4c71-954d-078e3d8d5ff6" providerId="ADAL" clId="{360D1601-FCC7-4046-94E0-F1CC50ECFE84}" dt="2025-03-07T03:44:12.940" v="15" actId="20577"/>
        <pc:sldMkLst>
          <pc:docMk/>
          <pc:sldMk cId="0" sldId="258"/>
        </pc:sldMkLst>
        <pc:spChg chg="mod">
          <ac:chgData name="Executive Assistant" userId="85b60498-a451-4c71-954d-078e3d8d5ff6" providerId="ADAL" clId="{360D1601-FCC7-4046-94E0-F1CC50ECFE84}" dt="2025-03-07T03:44:12.940" v="15" actId="205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Executive Assistant" userId="85b60498-a451-4c71-954d-078e3d8d5ff6" providerId="ADAL" clId="{360D1601-FCC7-4046-94E0-F1CC50ECFE84}" dt="2025-03-07T03:44:03.165" v="1" actId="20577"/>
          <ac:spMkLst>
            <pc:docMk/>
            <pc:sldMk cId="0" sldId="258"/>
            <ac:spMk id="11" creationId="{905B56D4-B0FD-E899-D69E-5E18261CA57B}"/>
          </ac:spMkLst>
        </pc:spChg>
      </pc:sldChg>
      <pc:sldChg chg="addSp modSp mod">
        <pc:chgData name="Executive Assistant" userId="85b60498-a451-4c71-954d-078e3d8d5ff6" providerId="ADAL" clId="{360D1601-FCC7-4046-94E0-F1CC50ECFE84}" dt="2025-03-07T03:49:35.359" v="107" actId="20577"/>
        <pc:sldMkLst>
          <pc:docMk/>
          <pc:sldMk cId="3212940639" sldId="2621"/>
        </pc:sldMkLst>
        <pc:spChg chg="add mod">
          <ac:chgData name="Executive Assistant" userId="85b60498-a451-4c71-954d-078e3d8d5ff6" providerId="ADAL" clId="{360D1601-FCC7-4046-94E0-F1CC50ECFE84}" dt="2025-03-07T03:45:46.059" v="50" actId="207"/>
          <ac:spMkLst>
            <pc:docMk/>
            <pc:sldMk cId="3212940639" sldId="2621"/>
            <ac:spMk id="2" creationId="{8D96E56F-5017-D224-9A7B-B9E1FA498DE0}"/>
          </ac:spMkLst>
        </pc:spChg>
        <pc:spChg chg="mod">
          <ac:chgData name="Executive Assistant" userId="85b60498-a451-4c71-954d-078e3d8d5ff6" providerId="ADAL" clId="{360D1601-FCC7-4046-94E0-F1CC50ECFE84}" dt="2025-03-07T03:49:35.359" v="107" actId="20577"/>
          <ac:spMkLst>
            <pc:docMk/>
            <pc:sldMk cId="3212940639" sldId="2621"/>
            <ac:spMk id="11" creationId="{DAE5B9D0-0FD8-A220-6B31-CA4076DDEA64}"/>
          </ac:spMkLst>
        </pc:spChg>
      </pc:sldChg>
      <pc:sldChg chg="modSp mod">
        <pc:chgData name="Executive Assistant" userId="85b60498-a451-4c71-954d-078e3d8d5ff6" providerId="ADAL" clId="{360D1601-FCC7-4046-94E0-F1CC50ECFE84}" dt="2025-03-07T03:48:32.527" v="89" actId="20577"/>
        <pc:sldMkLst>
          <pc:docMk/>
          <pc:sldMk cId="599637336" sldId="2625"/>
        </pc:sldMkLst>
        <pc:spChg chg="mod">
          <ac:chgData name="Executive Assistant" userId="85b60498-a451-4c71-954d-078e3d8d5ff6" providerId="ADAL" clId="{360D1601-FCC7-4046-94E0-F1CC50ECFE84}" dt="2025-03-07T03:48:32.527" v="89" actId="20577"/>
          <ac:spMkLst>
            <pc:docMk/>
            <pc:sldMk cId="599637336" sldId="2625"/>
            <ac:spMk id="2" creationId="{3B93E72E-A64D-169B-55DC-C127F6FF3BAE}"/>
          </ac:spMkLst>
        </pc:spChg>
        <pc:spChg chg="mod">
          <ac:chgData name="Executive Assistant" userId="85b60498-a451-4c71-954d-078e3d8d5ff6" providerId="ADAL" clId="{360D1601-FCC7-4046-94E0-F1CC50ECFE84}" dt="2025-03-07T03:48:19.213" v="76" actId="20577"/>
          <ac:spMkLst>
            <pc:docMk/>
            <pc:sldMk cId="599637336" sldId="2625"/>
            <ac:spMk id="7" creationId="{0D4876C9-9CB9-63CC-245D-B112FAA4D393}"/>
          </ac:spMkLst>
        </pc:spChg>
      </pc:sldChg>
      <pc:sldChg chg="delSp modSp add mod ord">
        <pc:chgData name="Executive Assistant" userId="85b60498-a451-4c71-954d-078e3d8d5ff6" providerId="ADAL" clId="{360D1601-FCC7-4046-94E0-F1CC50ECFE84}" dt="2025-03-07T03:50:49.516" v="151" actId="1076"/>
        <pc:sldMkLst>
          <pc:docMk/>
          <pc:sldMk cId="2829683895" sldId="2628"/>
        </pc:sldMkLst>
        <pc:spChg chg="del">
          <ac:chgData name="Executive Assistant" userId="85b60498-a451-4c71-954d-078e3d8d5ff6" providerId="ADAL" clId="{360D1601-FCC7-4046-94E0-F1CC50ECFE84}" dt="2025-03-07T03:50:31.204" v="148" actId="478"/>
          <ac:spMkLst>
            <pc:docMk/>
            <pc:sldMk cId="2829683895" sldId="2628"/>
            <ac:spMk id="10" creationId="{13864E60-FA7C-EBD3-D8D8-DBAE91245A0A}"/>
          </ac:spMkLst>
        </pc:spChg>
        <pc:spChg chg="mod">
          <ac:chgData name="Executive Assistant" userId="85b60498-a451-4c71-954d-078e3d8d5ff6" providerId="ADAL" clId="{360D1601-FCC7-4046-94E0-F1CC50ECFE84}" dt="2025-03-07T03:50:49.516" v="151" actId="1076"/>
          <ac:spMkLst>
            <pc:docMk/>
            <pc:sldMk cId="2829683895" sldId="2628"/>
            <ac:spMk id="11" creationId="{E31CF5EC-99DC-0E24-34AE-56295AA0A72C}"/>
          </ac:spMkLst>
        </pc:spChg>
        <pc:grpChg chg="mod">
          <ac:chgData name="Executive Assistant" userId="85b60498-a451-4c71-954d-078e3d8d5ff6" providerId="ADAL" clId="{360D1601-FCC7-4046-94E0-F1CC50ECFE84}" dt="2025-03-07T03:50:42.746" v="150" actId="1076"/>
          <ac:grpSpMkLst>
            <pc:docMk/>
            <pc:sldMk cId="2829683895" sldId="2628"/>
            <ac:grpSpMk id="2" creationId="{0DFB5A22-481A-EEDA-8E46-737AA5666C5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1D666-B6B9-48A0-90C2-51FFAB184087}" type="datetimeFigureOut">
              <a:rPr lang="en-NZ" smtClean="0"/>
              <a:t>7/03/2025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C715C-7840-41E7-9483-A0DD4DC671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051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C3CAF26-245F-98F0-7C42-226DDB5899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2532" y="1152068"/>
            <a:ext cx="16202025" cy="855152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  <a:endParaRPr lang="en-NZ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3FE55A0-6591-2432-34F1-B11F89B09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532" y="2341756"/>
            <a:ext cx="16202025" cy="6793176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/>
              <a:t>Click to add content</a:t>
            </a:r>
            <a:endParaRPr lang="en-NZ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0FEC8AD-B8DC-AEA5-C4D5-48310A619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666" y="9143447"/>
            <a:ext cx="2337891" cy="6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6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46270A1E-9738-DAE1-718F-54215AB07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201" y="9134933"/>
            <a:ext cx="2338356" cy="652046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C17AF304-211B-62E3-E433-1947AD3A4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2532" y="1152068"/>
            <a:ext cx="16202025" cy="855152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  <a:endParaRPr lang="en-NZ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988B2F1-936C-A68C-D6D6-BEC9855A5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532" y="2341756"/>
            <a:ext cx="16202025" cy="6793176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mi-NZ"/>
              <a:t>Click to add content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3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47DC0-649D-E114-044B-A8D5C26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CE76-1939-00C1-536C-98A864000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D00E-4898-6235-E67A-95561B461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E3AE-010B-4803-950B-65FA340740F5}" type="datetimeFigureOut">
              <a:rPr lang="en-NZ" smtClean="0"/>
              <a:t>7/03/2025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30CC7-01AF-8D1D-BD24-9FB1217F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751E-055D-6BA5-8F5C-8084137D8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BDA0-1A31-43F9-8F2C-2C4F2F718C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60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64476" y="1028700"/>
            <a:ext cx="5788408" cy="2460539"/>
            <a:chOff x="0" y="0"/>
            <a:chExt cx="7717877" cy="32807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94410" cy="3280718"/>
            </a:xfrm>
            <a:custGeom>
              <a:avLst/>
              <a:gdLst/>
              <a:ahLst/>
              <a:cxnLst/>
              <a:rect l="l" t="t" r="r" b="b"/>
              <a:pathLst>
                <a:path w="6794410" h="3280718">
                  <a:moveTo>
                    <a:pt x="0" y="0"/>
                  </a:moveTo>
                  <a:lnTo>
                    <a:pt x="6794410" y="0"/>
                  </a:lnTo>
                  <a:lnTo>
                    <a:pt x="6794410" y="3280718"/>
                  </a:lnTo>
                  <a:lnTo>
                    <a:pt x="0" y="3280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mi-NZ"/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7717877" y="108676"/>
              <a:ext cx="0" cy="2865566"/>
            </a:xfrm>
            <a:prstGeom prst="line">
              <a:avLst/>
            </a:prstGeom>
            <a:ln w="101600" cap="flat">
              <a:solidFill>
                <a:srgbClr val="FCB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mi-NZ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031717" y="3226178"/>
            <a:ext cx="7256283" cy="7256283"/>
            <a:chOff x="0" y="0"/>
            <a:chExt cx="3331210" cy="33312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3"/>
              <a:stretch>
                <a:fillRect l="-74651" t="-1197" r="-27397" b="-3480"/>
              </a:stretch>
            </a:blipFill>
          </p:spPr>
          <p:txBody>
            <a:bodyPr/>
            <a:lstStyle/>
            <a:p>
              <a:endParaRPr lang="mi-NZ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16417" y="7349503"/>
            <a:ext cx="8115300" cy="812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4400" dirty="0">
                <a:solidFill>
                  <a:srgbClr val="EB6F00"/>
                </a:solidFill>
                <a:latin typeface="Montserrat Bold"/>
              </a:rPr>
              <a:t>March/April 2025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05B56D4-B0FD-E899-D69E-5E18261CA57B}"/>
              </a:ext>
            </a:extLst>
          </p:cNvPr>
          <p:cNvSpPr txBox="1"/>
          <p:nvPr/>
        </p:nvSpPr>
        <p:spPr>
          <a:xfrm>
            <a:off x="694757" y="3379488"/>
            <a:ext cx="15531054" cy="2389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000" dirty="0">
                <a:solidFill>
                  <a:srgbClr val="002657"/>
                </a:solidFill>
                <a:latin typeface="Montserrat Bold"/>
              </a:rPr>
              <a:t>Vision and Values Work Programme – for Branch Workshops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F3187-7E1E-83E9-0170-13CD34713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8C7B4D3-998E-D9EE-5C9F-53F91E627E4B}"/>
              </a:ext>
            </a:extLst>
          </p:cNvPr>
          <p:cNvSpPr txBox="1"/>
          <p:nvPr/>
        </p:nvSpPr>
        <p:spPr>
          <a:xfrm>
            <a:off x="704850" y="526690"/>
            <a:ext cx="15525750" cy="2217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6600" b="1" dirty="0">
                <a:solidFill>
                  <a:srgbClr val="0026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 organisations are built on strong Backbones</a:t>
            </a:r>
            <a:endParaRPr lang="en-NZ" sz="5400" dirty="0">
              <a:solidFill>
                <a:srgbClr val="00265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434DB5D1-CFA7-F5A5-3D22-56E92A0699C9}"/>
              </a:ext>
            </a:extLst>
          </p:cNvPr>
          <p:cNvGrpSpPr/>
          <p:nvPr/>
        </p:nvGrpSpPr>
        <p:grpSpPr>
          <a:xfrm>
            <a:off x="13661295" y="5824952"/>
            <a:ext cx="4657509" cy="4657509"/>
            <a:chOff x="0" y="0"/>
            <a:chExt cx="3331210" cy="333121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52595C0-FABA-7263-82D4-B7861C2F149F}"/>
                </a:ext>
              </a:extLst>
            </p:cNvPr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2"/>
              <a:stretch>
                <a:fillRect l="-74651" t="-1197" r="-27397" b="-3480"/>
              </a:stretch>
            </a:blipFill>
          </p:spPr>
          <p:txBody>
            <a:bodyPr/>
            <a:lstStyle/>
            <a:p>
              <a:endParaRPr lang="mi-N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A44BFC-FBA4-0D73-3C09-53A6C8E64E46}"/>
              </a:ext>
            </a:extLst>
          </p:cNvPr>
          <p:cNvSpPr txBox="1"/>
          <p:nvPr/>
        </p:nvSpPr>
        <p:spPr>
          <a:xfrm>
            <a:off x="1333500" y="3009900"/>
            <a:ext cx="15621000" cy="582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NZ" sz="3600" b="1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 = WHERE WE WANT TO GET TO – OUR AMBITIOUS FUTURE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NZ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 = HOW WILL WE ACHIEVE OUR VISION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NZ" sz="3600" b="1" dirty="0">
                <a:latin typeface="Calibri" panose="020F0502020204030204" pitchFamily="34" charset="0"/>
                <a:cs typeface="Calibri" panose="020F0502020204030204" pitchFamily="34" charset="0"/>
              </a:rPr>
              <a:t>LEADERSHIP PHILOSOPHY 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– WHAT WE EXPECT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NZ" sz="3600" b="1" dirty="0"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 = WHY WE EXIST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NZ" sz="3600" b="1" dirty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 = WHAT WE STAND FOR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NZ" sz="3600" b="1" dirty="0">
                <a:latin typeface="Calibri" panose="020F0502020204030204" pitchFamily="34" charset="0"/>
                <a:cs typeface="Calibri" panose="020F0502020204030204" pitchFamily="34" charset="0"/>
              </a:rPr>
              <a:t>BRAND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 = OUR REPUTATION WITH OUR CUSTOMERS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NZ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STORY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 = AN INSPIRING WAY OF TELLING OUR HISTORY</a:t>
            </a:r>
          </a:p>
        </p:txBody>
      </p:sp>
    </p:spTree>
    <p:extLst>
      <p:ext uri="{BB962C8B-B14F-4D97-AF65-F5344CB8AC3E}">
        <p14:creationId xmlns:p14="http://schemas.microsoft.com/office/powerpoint/2010/main" val="170273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A3C96-0F38-1FD8-6A9B-4B5A8C6C9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C3F35C-0B8C-8933-F254-B2B0DF642A11}"/>
              </a:ext>
            </a:extLst>
          </p:cNvPr>
          <p:cNvSpPr txBox="1"/>
          <p:nvPr/>
        </p:nvSpPr>
        <p:spPr>
          <a:xfrm>
            <a:off x="704850" y="526690"/>
            <a:ext cx="15525750" cy="1127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6600" b="1" dirty="0">
                <a:solidFill>
                  <a:srgbClr val="0026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 we have </a:t>
            </a:r>
            <a:endParaRPr lang="en-NZ" sz="5400" dirty="0">
              <a:solidFill>
                <a:srgbClr val="00265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95A04106-67F3-567E-E2E4-7C87FEDFC835}"/>
              </a:ext>
            </a:extLst>
          </p:cNvPr>
          <p:cNvGrpSpPr/>
          <p:nvPr/>
        </p:nvGrpSpPr>
        <p:grpSpPr>
          <a:xfrm>
            <a:off x="13661295" y="5824952"/>
            <a:ext cx="4657509" cy="4657509"/>
            <a:chOff x="0" y="0"/>
            <a:chExt cx="3331210" cy="333121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B48CBC9-2925-D1AF-A471-325916C42735}"/>
                </a:ext>
              </a:extLst>
            </p:cNvPr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2"/>
              <a:stretch>
                <a:fillRect l="-74651" t="-1197" r="-27397" b="-3480"/>
              </a:stretch>
            </a:blipFill>
          </p:spPr>
          <p:txBody>
            <a:bodyPr/>
            <a:lstStyle/>
            <a:p>
              <a:endParaRPr lang="mi-N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CA962D-0BCA-8BBB-A83E-D8FB7FE39D45}"/>
              </a:ext>
            </a:extLst>
          </p:cNvPr>
          <p:cNvSpPr txBox="1"/>
          <p:nvPr/>
        </p:nvSpPr>
        <p:spPr>
          <a:xfrm>
            <a:off x="533400" y="2302976"/>
            <a:ext cx="12801600" cy="593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Vision: 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Improving the Quality and Performance of the Built Environment</a:t>
            </a:r>
          </a:p>
          <a:p>
            <a:pPr>
              <a:lnSpc>
                <a:spcPct val="150000"/>
              </a:lnSpc>
            </a:pPr>
            <a:endParaRPr lang="en-N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NZ" sz="4400" b="1" dirty="0">
                <a:latin typeface="Calibri" panose="020F0502020204030204" pitchFamily="34" charset="0"/>
                <a:cs typeface="Calibri" panose="020F0502020204030204" pitchFamily="34" charset="0"/>
              </a:rPr>
              <a:t>Mission: 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Supporting the professionalism of our membership through:</a:t>
            </a:r>
          </a:p>
          <a:p>
            <a:pPr marL="1878013" indent="-5365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Effective Leadership</a:t>
            </a:r>
          </a:p>
          <a:p>
            <a:pPr marL="1878013" indent="-5365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Quality Education</a:t>
            </a:r>
          </a:p>
          <a:p>
            <a:pPr marL="1878013" indent="-5365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Compliance with Legislation</a:t>
            </a:r>
          </a:p>
          <a:p>
            <a:pPr marL="1878013" indent="-5365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Creation of Industry Partnerships</a:t>
            </a:r>
          </a:p>
          <a:p>
            <a:pPr marL="1878013" indent="-5365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Relevant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297536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A58166BD-21BC-F3F5-13B2-71FCA775A5BA}"/>
              </a:ext>
            </a:extLst>
          </p:cNvPr>
          <p:cNvGrpSpPr/>
          <p:nvPr/>
        </p:nvGrpSpPr>
        <p:grpSpPr>
          <a:xfrm>
            <a:off x="13661295" y="5824952"/>
            <a:ext cx="4657509" cy="4657509"/>
            <a:chOff x="0" y="0"/>
            <a:chExt cx="3331210" cy="333121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F495E46-99CF-DB92-2284-7CBB7E5DBEEF}"/>
                </a:ext>
              </a:extLst>
            </p:cNvPr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2"/>
              <a:stretch>
                <a:fillRect l="-74651" t="-1197" r="-27397" b="-3480"/>
              </a:stretch>
            </a:blipFill>
          </p:spPr>
          <p:txBody>
            <a:bodyPr/>
            <a:lstStyle/>
            <a:p>
              <a:endParaRPr lang="mi-N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D161A8C-60EA-E8D8-839B-C1C3F833E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-42396"/>
            <a:ext cx="13944599" cy="104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93619-920B-B6CA-B40F-50FBEB207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76BD4A-98A8-816F-1F35-B9A662FA8077}"/>
              </a:ext>
            </a:extLst>
          </p:cNvPr>
          <p:cNvSpPr txBox="1"/>
          <p:nvPr/>
        </p:nvSpPr>
        <p:spPr>
          <a:xfrm>
            <a:off x="704850" y="526690"/>
            <a:ext cx="15525750" cy="1127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6600" b="1" dirty="0">
                <a:solidFill>
                  <a:srgbClr val="0026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Refreshing our Vision </a:t>
            </a:r>
            <a:endParaRPr lang="en-NZ" sz="5400" dirty="0">
              <a:solidFill>
                <a:srgbClr val="00265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6A5741A5-C30C-0F7D-3CA6-FC7E6130BB45}"/>
              </a:ext>
            </a:extLst>
          </p:cNvPr>
          <p:cNvGrpSpPr/>
          <p:nvPr/>
        </p:nvGrpSpPr>
        <p:grpSpPr>
          <a:xfrm>
            <a:off x="13661295" y="5824952"/>
            <a:ext cx="4657509" cy="4657509"/>
            <a:chOff x="0" y="0"/>
            <a:chExt cx="3331210" cy="333121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A22D0E5-9103-FD41-C26F-AF9315A656A8}"/>
                </a:ext>
              </a:extLst>
            </p:cNvPr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2"/>
              <a:stretch>
                <a:fillRect l="-74651" t="-1197" r="-27397" b="-3480"/>
              </a:stretch>
            </a:blipFill>
          </p:spPr>
          <p:txBody>
            <a:bodyPr/>
            <a:lstStyle/>
            <a:p>
              <a:endParaRPr lang="mi-N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E50FAA4-5D4C-3A18-978C-9B62B03FFB71}"/>
              </a:ext>
            </a:extLst>
          </p:cNvPr>
          <p:cNvSpPr txBox="1"/>
          <p:nvPr/>
        </p:nvSpPr>
        <p:spPr>
          <a:xfrm>
            <a:off x="8763000" y="2302976"/>
            <a:ext cx="9677400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What challenges do we want to address?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How do we/will we define success?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What kind of legacy do we want to leave?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What are our aspirations for innovation and growth?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What does an ideal BOINZ future look like?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11911-9AC6-A338-65D3-A44D66B8B25B}"/>
              </a:ext>
            </a:extLst>
          </p:cNvPr>
          <p:cNvSpPr txBox="1"/>
          <p:nvPr/>
        </p:nvSpPr>
        <p:spPr>
          <a:xfrm>
            <a:off x="533400" y="2302976"/>
            <a:ext cx="8915400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our ultimate goal?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values are important?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our unique value proposition</a:t>
            </a:r>
            <a:r>
              <a:rPr lang="en-NZ" sz="280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N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Who are our stakeholders?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Where do we see BOINZ in 5, 10, 15 years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97FA4-227C-859E-5860-1A1737F4CC04}"/>
              </a:ext>
            </a:extLst>
          </p:cNvPr>
          <p:cNvSpPr txBox="1"/>
          <p:nvPr/>
        </p:nvSpPr>
        <p:spPr>
          <a:xfrm>
            <a:off x="2362200" y="7232048"/>
            <a:ext cx="1074420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 our Vision concise, positively impactful, and aspirational?</a:t>
            </a:r>
          </a:p>
        </p:txBody>
      </p:sp>
    </p:spTree>
    <p:extLst>
      <p:ext uri="{BB962C8B-B14F-4D97-AF65-F5344CB8AC3E}">
        <p14:creationId xmlns:p14="http://schemas.microsoft.com/office/powerpoint/2010/main" val="243285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33A49A-6CEE-5543-CA61-9F5D8E40D287}"/>
              </a:ext>
            </a:extLst>
          </p:cNvPr>
          <p:cNvSpPr txBox="1"/>
          <p:nvPr/>
        </p:nvSpPr>
        <p:spPr>
          <a:xfrm>
            <a:off x="704850" y="526690"/>
            <a:ext cx="15525750" cy="1127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6600" b="1" dirty="0">
                <a:solidFill>
                  <a:srgbClr val="0026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Refreshing our Value Proposition </a:t>
            </a:r>
            <a:endParaRPr lang="en-NZ" sz="5400" dirty="0">
              <a:solidFill>
                <a:srgbClr val="00265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A58166BD-21BC-F3F5-13B2-71FCA775A5BA}"/>
              </a:ext>
            </a:extLst>
          </p:cNvPr>
          <p:cNvGrpSpPr/>
          <p:nvPr/>
        </p:nvGrpSpPr>
        <p:grpSpPr>
          <a:xfrm>
            <a:off x="13661295" y="5824952"/>
            <a:ext cx="4657509" cy="4657509"/>
            <a:chOff x="0" y="0"/>
            <a:chExt cx="3331210" cy="333121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F495E46-99CF-DB92-2284-7CBB7E5DBEEF}"/>
                </a:ext>
              </a:extLst>
            </p:cNvPr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2"/>
              <a:stretch>
                <a:fillRect l="-74651" t="-1197" r="-27397" b="-3480"/>
              </a:stretch>
            </a:blipFill>
          </p:spPr>
          <p:txBody>
            <a:bodyPr/>
            <a:lstStyle/>
            <a:p>
              <a:endParaRPr lang="mi-NZ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E5B9D0-0FD8-A220-6B31-CA4076DDEA64}"/>
              </a:ext>
            </a:extLst>
          </p:cNvPr>
          <p:cNvSpPr txBox="1"/>
          <p:nvPr/>
        </p:nvSpPr>
        <p:spPr>
          <a:xfrm>
            <a:off x="838200" y="2933700"/>
            <a:ext cx="16840200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NZ" sz="2800" dirty="0"/>
              <a:t>What does building control/surveying mean to you?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NZ" sz="2800" dirty="0"/>
              <a:t>What are the different personas of potential BOINZ members?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NZ" sz="2800" dirty="0"/>
              <a:t>Why would each of the different persona types want to join BOINZ?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NZ" sz="2800" dirty="0"/>
              <a:t>What member services does BOINZ currently offer?  List the benefits attached to each service.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NZ" sz="2800" dirty="0"/>
              <a:t>Is there a gap between the above points 3 &amp; 4?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6E56F-5017-D224-9A7B-B9E1FA498DE0}"/>
              </a:ext>
            </a:extLst>
          </p:cNvPr>
          <p:cNvSpPr txBox="1"/>
          <p:nvPr/>
        </p:nvSpPr>
        <p:spPr>
          <a:xfrm>
            <a:off x="1066800" y="1924735"/>
            <a:ext cx="6400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Questions for Branch Members: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21294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421FA-3355-B5FD-6277-E0CF33BA8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4876C9-9CB9-63CC-245D-B112FAA4D393}"/>
              </a:ext>
            </a:extLst>
          </p:cNvPr>
          <p:cNvSpPr txBox="1"/>
          <p:nvPr/>
        </p:nvSpPr>
        <p:spPr>
          <a:xfrm>
            <a:off x="704850" y="526690"/>
            <a:ext cx="15525750" cy="1127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6600" b="1" dirty="0">
                <a:solidFill>
                  <a:srgbClr val="0026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 and Values – The Programme Process</a:t>
            </a:r>
            <a:endParaRPr lang="en-NZ" sz="5400" dirty="0">
              <a:solidFill>
                <a:srgbClr val="00265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E1681D82-1B65-3CF7-9DBE-E72954F8C9E6}"/>
              </a:ext>
            </a:extLst>
          </p:cNvPr>
          <p:cNvGrpSpPr/>
          <p:nvPr/>
        </p:nvGrpSpPr>
        <p:grpSpPr>
          <a:xfrm>
            <a:off x="13661295" y="5824952"/>
            <a:ext cx="4657509" cy="4657509"/>
            <a:chOff x="0" y="0"/>
            <a:chExt cx="3331210" cy="333121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ACCD2AC-D6E9-6B2D-DEFB-7231BE76397D}"/>
                </a:ext>
              </a:extLst>
            </p:cNvPr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2"/>
              <a:stretch>
                <a:fillRect l="-74651" t="-1197" r="-27397" b="-3480"/>
              </a:stretch>
            </a:blipFill>
          </p:spPr>
          <p:txBody>
            <a:bodyPr/>
            <a:lstStyle/>
            <a:p>
              <a:endParaRPr lang="mi-N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93E72E-A64D-169B-55DC-C127F6FF3BAE}"/>
              </a:ext>
            </a:extLst>
          </p:cNvPr>
          <p:cNvSpPr txBox="1"/>
          <p:nvPr/>
        </p:nvSpPr>
        <p:spPr>
          <a:xfrm>
            <a:off x="533400" y="1688524"/>
            <a:ext cx="14325600" cy="842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Board members own the Strategic Review process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Introduce programme to Branch Chairs and Secretaries on 19 February 2025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Board members to run workshops at local Branch meetings during March/April of 2025 to test: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What about BOINZ is </a:t>
            </a: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 to members?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 do members consider are important for BOINZ and the Board?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What are members’ </a:t>
            </a: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aspirations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 for BOINZ in terms of </a:t>
            </a: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support, advocacy, innovation and growth?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metrics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 should be used by members to define whether or not BOINZ is perceived to be successful?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NZ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What will an ideal future BOINZ look like </a:t>
            </a:r>
            <a:r>
              <a:rPr lang="en-NZ" sz="2800" dirty="0">
                <a:latin typeface="Calibri" panose="020F0502020204030204" pitchFamily="34" charset="0"/>
                <a:cs typeface="Calibri" panose="020F0502020204030204" pitchFamily="34" charset="0"/>
              </a:rPr>
              <a:t>in 5, 10, 15 years?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N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N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N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3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5DF90-7D83-B34F-E14F-A77C394CD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FB5A22-481A-EEDA-8E46-737AA5666C54}"/>
              </a:ext>
            </a:extLst>
          </p:cNvPr>
          <p:cNvGrpSpPr/>
          <p:nvPr/>
        </p:nvGrpSpPr>
        <p:grpSpPr>
          <a:xfrm>
            <a:off x="304800" y="419100"/>
            <a:ext cx="5788408" cy="2460539"/>
            <a:chOff x="0" y="0"/>
            <a:chExt cx="7717877" cy="328071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D50559E-A7D9-16C7-517D-B4C53AD7C903}"/>
                </a:ext>
              </a:extLst>
            </p:cNvPr>
            <p:cNvSpPr/>
            <p:nvPr/>
          </p:nvSpPr>
          <p:spPr>
            <a:xfrm>
              <a:off x="0" y="0"/>
              <a:ext cx="6794410" cy="3280718"/>
            </a:xfrm>
            <a:custGeom>
              <a:avLst/>
              <a:gdLst/>
              <a:ahLst/>
              <a:cxnLst/>
              <a:rect l="l" t="t" r="r" b="b"/>
              <a:pathLst>
                <a:path w="6794410" h="3280718">
                  <a:moveTo>
                    <a:pt x="0" y="0"/>
                  </a:moveTo>
                  <a:lnTo>
                    <a:pt x="6794410" y="0"/>
                  </a:lnTo>
                  <a:lnTo>
                    <a:pt x="6794410" y="3280718"/>
                  </a:lnTo>
                  <a:lnTo>
                    <a:pt x="0" y="3280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mi-NZ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68FC462D-ADAC-2A6E-EB5B-E5AF169B010A}"/>
                </a:ext>
              </a:extLst>
            </p:cNvPr>
            <p:cNvSpPr/>
            <p:nvPr/>
          </p:nvSpPr>
          <p:spPr>
            <a:xfrm flipV="1">
              <a:off x="7717877" y="108676"/>
              <a:ext cx="0" cy="2865566"/>
            </a:xfrm>
            <a:prstGeom prst="line">
              <a:avLst/>
            </a:prstGeom>
            <a:ln w="101600" cap="flat">
              <a:solidFill>
                <a:srgbClr val="FCBB3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mi-NZ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B4BF3164-78E5-0E40-14FC-10A9EF58B68B}"/>
              </a:ext>
            </a:extLst>
          </p:cNvPr>
          <p:cNvGrpSpPr/>
          <p:nvPr/>
        </p:nvGrpSpPr>
        <p:grpSpPr>
          <a:xfrm>
            <a:off x="11031717" y="3226178"/>
            <a:ext cx="7256283" cy="7256283"/>
            <a:chOff x="0" y="0"/>
            <a:chExt cx="3331210" cy="333121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2ABDD82-8EF7-65FF-8E24-28AA3DF3BDC8}"/>
                </a:ext>
              </a:extLst>
            </p:cNvPr>
            <p:cNvSpPr/>
            <p:nvPr/>
          </p:nvSpPr>
          <p:spPr>
            <a:xfrm>
              <a:off x="0" y="0"/>
              <a:ext cx="3331210" cy="3331210"/>
            </a:xfrm>
            <a:custGeom>
              <a:avLst/>
              <a:gdLst/>
              <a:ahLst/>
              <a:cxnLst/>
              <a:rect l="l" t="t" r="r" b="b"/>
              <a:pathLst>
                <a:path w="3331210" h="3331210">
                  <a:moveTo>
                    <a:pt x="3331210" y="3331210"/>
                  </a:moveTo>
                  <a:lnTo>
                    <a:pt x="0" y="3331210"/>
                  </a:lnTo>
                  <a:cubicBezTo>
                    <a:pt x="0" y="1490980"/>
                    <a:pt x="1490980" y="0"/>
                    <a:pt x="3331210" y="0"/>
                  </a:cubicBezTo>
                  <a:lnTo>
                    <a:pt x="3331210" y="3331210"/>
                  </a:lnTo>
                  <a:close/>
                </a:path>
              </a:pathLst>
            </a:custGeom>
            <a:blipFill>
              <a:blip r:embed="rId3"/>
              <a:stretch>
                <a:fillRect l="-74651" t="-1197" r="-27397" b="-3480"/>
              </a:stretch>
            </a:blipFill>
          </p:spPr>
          <p:txBody>
            <a:bodyPr/>
            <a:lstStyle/>
            <a:p>
              <a:endParaRPr lang="mi-NZ"/>
            </a:p>
          </p:txBody>
        </p:sp>
      </p:grpSp>
      <p:sp>
        <p:nvSpPr>
          <p:cNvPr id="11" name="TextBox 3">
            <a:extLst>
              <a:ext uri="{FF2B5EF4-FFF2-40B4-BE49-F238E27FC236}">
                <a16:creationId xmlns:a16="http://schemas.microsoft.com/office/drawing/2014/main" id="{E31CF5EC-99DC-0E24-34AE-56295AA0A72C}"/>
              </a:ext>
            </a:extLst>
          </p:cNvPr>
          <p:cNvSpPr txBox="1"/>
          <p:nvPr/>
        </p:nvSpPr>
        <p:spPr>
          <a:xfrm>
            <a:off x="76200" y="3086100"/>
            <a:ext cx="15531054" cy="1132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000" dirty="0">
                <a:solidFill>
                  <a:srgbClr val="002657"/>
                </a:solidFill>
                <a:latin typeface="Montserrat Bold"/>
              </a:rPr>
              <a:t>Thank you for your time and input!</a:t>
            </a:r>
          </a:p>
        </p:txBody>
      </p:sp>
    </p:spTree>
    <p:extLst>
      <p:ext uri="{BB962C8B-B14F-4D97-AF65-F5344CB8AC3E}">
        <p14:creationId xmlns:p14="http://schemas.microsoft.com/office/powerpoint/2010/main" val="282968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F22B00B5B2B46A0D43AEDE3AA62D9" ma:contentTypeVersion="18" ma:contentTypeDescription="Create a new document." ma:contentTypeScope="" ma:versionID="0657bd4366a11737415bac07bdd8e410">
  <xsd:schema xmlns:xsd="http://www.w3.org/2001/XMLSchema" xmlns:xs="http://www.w3.org/2001/XMLSchema" xmlns:p="http://schemas.microsoft.com/office/2006/metadata/properties" xmlns:ns2="3974d207-d63a-40f0-9cf3-7a627cdde4eb" xmlns:ns3="cf484ec6-76f4-4a4b-b83d-af9d82191eb7" targetNamespace="http://schemas.microsoft.com/office/2006/metadata/properties" ma:root="true" ma:fieldsID="8dbd9be746df904cb9078da637fae4f1" ns2:_="" ns3:_="">
    <xsd:import namespace="3974d207-d63a-40f0-9cf3-7a627cdde4eb"/>
    <xsd:import namespace="cf484ec6-76f4-4a4b-b83d-af9d82191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d207-d63a-40f0-9cf3-7a627cdde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45b198-7500-4350-a871-f5a5389363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84ec6-76f4-4a4b-b83d-af9d82191e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676a4e-49e7-4a66-94d7-02dd7e5507cd}" ma:internalName="TaxCatchAll" ma:showField="CatchAllData" ma:web="cf484ec6-76f4-4a4b-b83d-af9d82191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74d207-d63a-40f0-9cf3-7a627cdde4eb">
      <Terms xmlns="http://schemas.microsoft.com/office/infopath/2007/PartnerControls"/>
    </lcf76f155ced4ddcb4097134ff3c332f>
    <TaxCatchAll xmlns="cf484ec6-76f4-4a4b-b83d-af9d82191eb7" xsi:nil="true"/>
  </documentManagement>
</p:properties>
</file>

<file path=customXml/itemProps1.xml><?xml version="1.0" encoding="utf-8"?>
<ds:datastoreItem xmlns:ds="http://schemas.openxmlformats.org/officeDocument/2006/customXml" ds:itemID="{3391BE6F-04B6-48B5-BA6E-BF5367BED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4d207-d63a-40f0-9cf3-7a627cdde4eb"/>
    <ds:schemaRef ds:uri="cf484ec6-76f4-4a4b-b83d-af9d82191e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24BC7B-80F6-4C80-8985-C69A52B75B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326BDB-671E-4E24-9BE0-641842663FAC}">
  <ds:schemaRefs>
    <ds:schemaRef ds:uri="http://schemas.microsoft.com/office/2006/metadata/properties"/>
    <ds:schemaRef ds:uri="http://schemas.microsoft.com/office/infopath/2007/PartnerControls"/>
    <ds:schemaRef ds:uri="3974d207-d63a-40f0-9cf3-7a627cdde4eb"/>
    <ds:schemaRef ds:uri="cf484ec6-76f4-4a4b-b83d-af9d82191e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408</Words>
  <Application>Microsoft Office PowerPoint</Application>
  <PresentationFormat>Custom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Montserrat Bold</vt:lpstr>
      <vt:lpstr>Proxima Nova</vt:lpstr>
      <vt:lpstr>Arial</vt:lpstr>
      <vt:lpstr>Calibri</vt:lpstr>
      <vt:lpstr>Courier New</vt:lpstr>
      <vt:lpstr>Aptos</vt:lpstr>
      <vt:lpstr>Wingdings</vt:lpstr>
      <vt:lpstr>Office Theme</vt:lpstr>
      <vt:lpstr>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2024_BOINZ Conference Presentation</dc:title>
  <dc:creator>Brett Jeffery</dc:creator>
  <cp:lastModifiedBy>Executive Assistant</cp:lastModifiedBy>
  <cp:revision>20</cp:revision>
  <dcterms:created xsi:type="dcterms:W3CDTF">2006-08-16T00:00:00Z</dcterms:created>
  <dcterms:modified xsi:type="dcterms:W3CDTF">2025-03-07T03:50:57Z</dcterms:modified>
  <dc:identifier>DAGEVoSm3hU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0x01010005BF22B00B5B2B46A0D43AEDE3AA62D9</vt:lpwstr>
  </property>
  <property fmtid="{D5CDD505-2E9C-101B-9397-08002B2CF9AE}" pid="3" name="MediaServiceImageTags">
    <vt:lpwstr/>
  </property>
</Properties>
</file>