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8"/>
  </p:sldMasterIdLst>
  <p:notesMasterIdLst>
    <p:notesMasterId r:id="rId70"/>
  </p:notesMasterIdLst>
  <p:sldIdLst>
    <p:sldId id="257" r:id="rId49"/>
    <p:sldId id="290" r:id="rId50"/>
    <p:sldId id="268" r:id="rId51"/>
    <p:sldId id="274" r:id="rId52"/>
    <p:sldId id="256" r:id="rId53"/>
    <p:sldId id="273" r:id="rId54"/>
    <p:sldId id="277" r:id="rId55"/>
    <p:sldId id="275" r:id="rId56"/>
    <p:sldId id="276" r:id="rId57"/>
    <p:sldId id="282" r:id="rId58"/>
    <p:sldId id="272" r:id="rId59"/>
    <p:sldId id="280" r:id="rId60"/>
    <p:sldId id="281" r:id="rId61"/>
    <p:sldId id="285" r:id="rId62"/>
    <p:sldId id="278" r:id="rId63"/>
    <p:sldId id="283" r:id="rId64"/>
    <p:sldId id="284" r:id="rId65"/>
    <p:sldId id="279" r:id="rId66"/>
    <p:sldId id="286" r:id="rId67"/>
    <p:sldId id="287" r:id="rId68"/>
    <p:sldId id="288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5D17"/>
    <a:srgbClr val="F05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68251B-5FAE-52C7-90D1-BFA5C040DA62}" v="21" dt="2022-08-23T01:37:36.197"/>
    <p1510:client id="{914A7970-1FF1-41DE-AB7D-66ABE0F9E17E}" v="128" dt="2022-08-23T00:10:07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8" y="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slide" Target="slides/slide15.xml"/><Relationship Id="rId68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slide" Target="slides/slide5.xml"/><Relationship Id="rId58" Type="http://schemas.openxmlformats.org/officeDocument/2006/relationships/slide" Target="slides/slide10.xml"/><Relationship Id="rId66" Type="http://schemas.openxmlformats.org/officeDocument/2006/relationships/slide" Target="slides/slide18.xml"/><Relationship Id="rId74" Type="http://schemas.openxmlformats.org/officeDocument/2006/relationships/tableStyles" Target="tableStyles.xml"/><Relationship Id="rId5" Type="http://schemas.openxmlformats.org/officeDocument/2006/relationships/customXml" Target="../customXml/item5.xml"/><Relationship Id="rId61" Type="http://schemas.openxmlformats.org/officeDocument/2006/relationships/slide" Target="slides/slide13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slideMaster" Target="slideMasters/slideMaster1.xml"/><Relationship Id="rId56" Type="http://schemas.openxmlformats.org/officeDocument/2006/relationships/slide" Target="slides/slide8.xml"/><Relationship Id="rId64" Type="http://schemas.openxmlformats.org/officeDocument/2006/relationships/slide" Target="slides/slide16.xml"/><Relationship Id="rId69" Type="http://schemas.openxmlformats.org/officeDocument/2006/relationships/slide" Target="slides/slide21.xml"/><Relationship Id="rId8" Type="http://schemas.openxmlformats.org/officeDocument/2006/relationships/customXml" Target="../customXml/item8.xml"/><Relationship Id="rId51" Type="http://schemas.openxmlformats.org/officeDocument/2006/relationships/slide" Target="slides/slide3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" Target="slides/slide11.xml"/><Relationship Id="rId67" Type="http://schemas.openxmlformats.org/officeDocument/2006/relationships/slide" Target="slides/slide19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slide" Target="slides/slide6.xml"/><Relationship Id="rId62" Type="http://schemas.openxmlformats.org/officeDocument/2006/relationships/slide" Target="slides/slide14.xml"/><Relationship Id="rId70" Type="http://schemas.openxmlformats.org/officeDocument/2006/relationships/notesMaster" Target="notesMasters/notesMaster1.xml"/><Relationship Id="rId75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" Target="slides/slide1.xml"/><Relationship Id="rId57" Type="http://schemas.openxmlformats.org/officeDocument/2006/relationships/slide" Target="slides/slide9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slide" Target="slides/slide4.xml"/><Relationship Id="rId60" Type="http://schemas.openxmlformats.org/officeDocument/2006/relationships/slide" Target="slides/slide12.xml"/><Relationship Id="rId65" Type="http://schemas.openxmlformats.org/officeDocument/2006/relationships/slide" Target="slides/slide17.xml"/><Relationship Id="rId73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34" Type="http://schemas.openxmlformats.org/officeDocument/2006/relationships/customXml" Target="../customXml/item34.xml"/><Relationship Id="rId50" Type="http://schemas.openxmlformats.org/officeDocument/2006/relationships/slide" Target="slides/slide2.xml"/><Relationship Id="rId55" Type="http://schemas.openxmlformats.org/officeDocument/2006/relationships/slide" Target="slides/slide7.xml"/><Relationship Id="rId7" Type="http://schemas.openxmlformats.org/officeDocument/2006/relationships/customXml" Target="../customXml/item7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3722E-3FC7-4439-864D-85B2E0F50E27}" type="datetimeFigureOut">
              <a:rPr lang="en-NZ" smtClean="0"/>
              <a:t>24/08/2022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05357-CA86-4C41-84A0-F0F7AF2F89B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580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{&quot;templafy&quot;:{&quot;id&quot;:&quot;b6dcb942-cf0a-4892-8d03-81b58ea70d96&quot;}}"/>
          <p:cNvSpPr>
            <a:spLocks noGrp="1"/>
          </p:cNvSpPr>
          <p:nvPr>
            <p:ph type="ctrTitle" hasCustomPrompt="1"/>
          </p:nvPr>
        </p:nvSpPr>
        <p:spPr>
          <a:xfrm>
            <a:off x="722723" y="537327"/>
            <a:ext cx="9144000" cy="2172617"/>
          </a:xfrm>
        </p:spPr>
        <p:txBody>
          <a:bodyPr anchor="b">
            <a:normAutofit/>
          </a:bodyPr>
          <a:lstStyle>
            <a:lvl1pPr algn="l">
              <a:defRPr sz="6500" b="0">
                <a:solidFill>
                  <a:schemeClr val="bg1"/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3" name="Subtitle 2" descr="{&quot;templafy&quot;:{&quot;id&quot;:&quot;a27111cc-7bb8-44e0-83b2-c98acc40f0ec&quot;}}"/>
          <p:cNvSpPr>
            <a:spLocks noGrp="1"/>
          </p:cNvSpPr>
          <p:nvPr>
            <p:ph type="subTitle" idx="1" hasCustomPrompt="1"/>
          </p:nvPr>
        </p:nvSpPr>
        <p:spPr>
          <a:xfrm>
            <a:off x="722723" y="3118914"/>
            <a:ext cx="9144000" cy="1655762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FD9732-744F-495B-834C-D47C3CA4316C}"/>
              </a:ext>
            </a:extLst>
          </p:cNvPr>
          <p:cNvCxnSpPr/>
          <p:nvPr userDrawn="1"/>
        </p:nvCxnSpPr>
        <p:spPr>
          <a:xfrm>
            <a:off x="722723" y="301435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683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ED5D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43537C89-3D10-486E-B6C3-B6DDB38B24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</a:blip>
          <a:srcRect l="23373" r="23373" b="30846"/>
          <a:stretch>
            <a:fillRect/>
          </a:stretch>
        </p:blipFill>
        <p:spPr>
          <a:xfrm>
            <a:off x="1" y="1"/>
            <a:ext cx="5770180" cy="4964252"/>
          </a:xfrm>
          <a:prstGeom prst="rect">
            <a:avLst/>
          </a:prstGeom>
        </p:spPr>
      </p:pic>
      <p:sp>
        <p:nvSpPr>
          <p:cNvPr id="8" name="AutoShape 3">
            <a:extLst>
              <a:ext uri="{FF2B5EF4-FFF2-40B4-BE49-F238E27FC236}">
                <a16:creationId xmlns:a16="http://schemas.microsoft.com/office/drawing/2014/main" id="{5268875F-9738-473D-B06E-DB93312C0CC5}"/>
              </a:ext>
            </a:extLst>
          </p:cNvPr>
          <p:cNvSpPr/>
          <p:nvPr userDrawn="1"/>
        </p:nvSpPr>
        <p:spPr>
          <a:xfrm>
            <a:off x="5770182" y="0"/>
            <a:ext cx="6421818" cy="68580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NZ" dirty="0"/>
          </a:p>
        </p:txBody>
      </p:sp>
      <p:sp>
        <p:nvSpPr>
          <p:cNvPr id="17" name="AutoShape 12">
            <a:extLst>
              <a:ext uri="{FF2B5EF4-FFF2-40B4-BE49-F238E27FC236}">
                <a16:creationId xmlns:a16="http://schemas.microsoft.com/office/drawing/2014/main" id="{0BF2A890-CEF1-4D8F-9FEA-41414AD05658}"/>
              </a:ext>
            </a:extLst>
          </p:cNvPr>
          <p:cNvSpPr/>
          <p:nvPr/>
        </p:nvSpPr>
        <p:spPr>
          <a:xfrm>
            <a:off x="499834" y="3650460"/>
            <a:ext cx="4770513" cy="262758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BAF0CF2F-A07A-48A8-9F44-489DCDF909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371" y="9191778"/>
            <a:ext cx="1941830" cy="768017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5237DFB1-4070-4026-B5CE-DA74379150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994" y="3933497"/>
            <a:ext cx="4364420" cy="2130972"/>
          </a:xfrm>
        </p:spPr>
        <p:txBody>
          <a:bodyPr>
            <a:noAutofit/>
          </a:bodyPr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50235515-8592-44CF-B9CD-EDB745095E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000" y="6217271"/>
            <a:ext cx="1620000" cy="640730"/>
          </a:xfrm>
          <a:prstGeom prst="rect">
            <a:avLst/>
          </a:prstGeom>
        </p:spPr>
      </p:pic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92DB2127-1256-4419-A33D-88CC6FFD2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0818" y="26040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0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95ABDF80-FFC6-46A8-BC41-8B6C793A88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0818" y="2184440"/>
            <a:ext cx="5183188" cy="926928"/>
          </a:xfrm>
        </p:spPr>
        <p:txBody>
          <a:bodyPr/>
          <a:lstStyle>
            <a:lvl1pPr marL="0" indent="0">
              <a:buNone/>
              <a:defRPr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5833083-C38F-4B05-972A-1A1D28D1AE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0818" y="4211494"/>
            <a:ext cx="5183188" cy="926928"/>
          </a:xfrm>
        </p:spPr>
        <p:txBody>
          <a:bodyPr/>
          <a:lstStyle>
            <a:lvl1pPr marL="0" indent="0">
              <a:buNone/>
              <a:defRPr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93B41218-96C4-4BF1-AC05-105CE1F7DE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80818" y="1084643"/>
            <a:ext cx="5183188" cy="109979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523BA78F-CD82-4200-B163-9FDF529A5E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0818" y="3111368"/>
            <a:ext cx="5183188" cy="109979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7B860E53-BFB3-44FF-AEBF-1E9B68A862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0818" y="5138093"/>
            <a:ext cx="5183188" cy="109979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530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rank 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8200" y="1466269"/>
            <a:ext cx="10515600" cy="999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/>
          </a:p>
        </p:txBody>
      </p:sp>
      <p:sp>
        <p:nvSpPr>
          <p:cNvPr id="9" name="TextBox 8"/>
          <p:cNvSpPr txBox="1"/>
          <p:nvPr/>
        </p:nvSpPr>
        <p:spPr>
          <a:xfrm>
            <a:off x="9135689" y="1105839"/>
            <a:ext cx="235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>
                <a:solidFill>
                  <a:srgbClr val="EB632D"/>
                </a:solidFill>
              </a:rPr>
              <a:t>www.frankrisk.co.nz</a:t>
            </a:r>
          </a:p>
        </p:txBody>
      </p:sp>
      <p:sp>
        <p:nvSpPr>
          <p:cNvPr id="10" name="Flowchart: Connector 9"/>
          <p:cNvSpPr/>
          <p:nvPr/>
        </p:nvSpPr>
        <p:spPr>
          <a:xfrm>
            <a:off x="11125200" y="6209507"/>
            <a:ext cx="457200" cy="457200"/>
          </a:xfrm>
          <a:prstGeom prst="flowChartConnector">
            <a:avLst/>
          </a:prstGeom>
          <a:solidFill>
            <a:srgbClr val="EB632D"/>
          </a:solidFill>
          <a:ln>
            <a:solidFill>
              <a:srgbClr val="EB63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330FC03F-CE89-4278-8621-96116BE766A5}" type="slidenum">
              <a:rPr lang="en-NZ" sz="1800" smtClean="0"/>
              <a:t>‹#›</a:t>
            </a:fld>
            <a:endParaRPr lang="en-NZ" sz="1800" dirty="0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094411CC-E700-4D78-B264-27CABB2088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742950"/>
            <a:ext cx="1851323" cy="73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5016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Orange">
    <p:bg>
      <p:bgPr>
        <a:solidFill>
          <a:srgbClr val="ED5D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0D0C0D-088E-4B89-9951-AEE2CAE69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81249" y="269877"/>
            <a:ext cx="9382125" cy="1325563"/>
          </a:xfrm>
        </p:spPr>
        <p:txBody>
          <a:bodyPr>
            <a:no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C91648-EC5E-4413-A137-4DD70B8704B5}"/>
              </a:ext>
            </a:extLst>
          </p:cNvPr>
          <p:cNvSpPr/>
          <p:nvPr userDrawn="1"/>
        </p:nvSpPr>
        <p:spPr>
          <a:xfrm>
            <a:off x="0" y="0"/>
            <a:ext cx="17811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2D67B95-9500-4941-AD72-90D0822B6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270"/>
            <a:ext cx="1620000" cy="64073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4956DE-FC99-4854-A88F-56079429C5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1250" y="2028825"/>
            <a:ext cx="9382125" cy="4419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6289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isible 3x3 Table">
    <p:bg>
      <p:bgPr>
        <a:solidFill>
          <a:srgbClr val="ED5D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0D0C0D-088E-4B89-9951-AEE2CAE69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81249" y="269877"/>
            <a:ext cx="9382125" cy="1325563"/>
          </a:xfrm>
        </p:spPr>
        <p:txBody>
          <a:bodyPr>
            <a:no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C91648-EC5E-4413-A137-4DD70B8704B5}"/>
              </a:ext>
            </a:extLst>
          </p:cNvPr>
          <p:cNvSpPr/>
          <p:nvPr userDrawn="1"/>
        </p:nvSpPr>
        <p:spPr>
          <a:xfrm>
            <a:off x="0" y="0"/>
            <a:ext cx="17811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2D67B95-9500-4941-AD72-90D0822B6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270"/>
            <a:ext cx="1620000" cy="640730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D3F055E-3C68-4BB0-8E52-1F742B0664C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87354194"/>
              </p:ext>
            </p:extLst>
          </p:nvPr>
        </p:nvGraphicFramePr>
        <p:xfrm>
          <a:off x="2381249" y="2287904"/>
          <a:ext cx="9382125" cy="382714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27375">
                  <a:extLst>
                    <a:ext uri="{9D8B030D-6E8A-4147-A177-3AD203B41FA5}">
                      <a16:colId xmlns:a16="http://schemas.microsoft.com/office/drawing/2014/main" val="1710102355"/>
                    </a:ext>
                  </a:extLst>
                </a:gridCol>
                <a:gridCol w="3127375">
                  <a:extLst>
                    <a:ext uri="{9D8B030D-6E8A-4147-A177-3AD203B41FA5}">
                      <a16:colId xmlns:a16="http://schemas.microsoft.com/office/drawing/2014/main" val="2221445008"/>
                    </a:ext>
                  </a:extLst>
                </a:gridCol>
                <a:gridCol w="3127375">
                  <a:extLst>
                    <a:ext uri="{9D8B030D-6E8A-4147-A177-3AD203B41FA5}">
                      <a16:colId xmlns:a16="http://schemas.microsoft.com/office/drawing/2014/main" val="1015447547"/>
                    </a:ext>
                  </a:extLst>
                </a:gridCol>
              </a:tblGrid>
              <a:tr h="1275715">
                <a:tc>
                  <a:txBody>
                    <a:bodyPr/>
                    <a:lstStyle/>
                    <a:p>
                      <a:pPr algn="ctr"/>
                      <a:endParaRPr lang="en-NZ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5D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Z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5D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Z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5D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524298"/>
                  </a:ext>
                </a:extLst>
              </a:tr>
              <a:tr h="1275715">
                <a:tc>
                  <a:txBody>
                    <a:bodyPr/>
                    <a:lstStyle/>
                    <a:p>
                      <a:pPr algn="ctr"/>
                      <a:endParaRPr lang="en-NZ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5D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Z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5D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Z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5D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733598"/>
                  </a:ext>
                </a:extLst>
              </a:tr>
              <a:tr h="1275715">
                <a:tc>
                  <a:txBody>
                    <a:bodyPr/>
                    <a:lstStyle/>
                    <a:p>
                      <a:pPr algn="ctr"/>
                      <a:endParaRPr lang="en-NZ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5D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Z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5D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Z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5D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097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307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White">
    <p:bg>
      <p:bgPr>
        <a:solidFill>
          <a:srgbClr val="ED5D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C91648-EC5E-4413-A137-4DD70B8704B5}"/>
              </a:ext>
            </a:extLst>
          </p:cNvPr>
          <p:cNvSpPr/>
          <p:nvPr userDrawn="1"/>
        </p:nvSpPr>
        <p:spPr>
          <a:xfrm flipH="1">
            <a:off x="1781176" y="0"/>
            <a:ext cx="1041082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0D0C0D-088E-4B89-9951-AEE2CAE69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81249" y="269877"/>
            <a:ext cx="9382125" cy="1325563"/>
          </a:xfrm>
        </p:spPr>
        <p:txBody>
          <a:bodyPr>
            <a:noAutofit/>
          </a:bodyPr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4956DE-FC99-4854-A88F-56079429C5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1250" y="2028825"/>
            <a:ext cx="9382125" cy="4419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32251FE-FE00-4BA9-BDA3-F6ADBA4C55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887"/>
            <a:ext cx="1621411" cy="58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75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5217" y="227013"/>
            <a:ext cx="10601569" cy="1366838"/>
          </a:xfrm>
        </p:spPr>
        <p:txBody>
          <a:bodyPr>
            <a:normAutofit/>
          </a:bodyPr>
          <a:lstStyle>
            <a:lvl1pPr algn="ctr">
              <a:defRPr sz="5000"/>
            </a:lvl1pPr>
          </a:lstStyle>
          <a:p>
            <a:r>
              <a:rPr lang="en-US" noProof="0" dirty="0"/>
              <a:t>CLICK TO EDIT MASTER TITLE STYLE</a:t>
            </a:r>
            <a:endParaRPr lang="en-NZ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217" y="1593851"/>
            <a:ext cx="5169484" cy="4011613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Font typeface="Arial" charset="0"/>
              <a:defRPr lang="en-NZ" sz="2400" kern="1200" noProof="0" dirty="0" smtClean="0">
                <a:solidFill>
                  <a:srgbClr val="595959"/>
                </a:solidFill>
                <a:latin typeface="+mn-lt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Font typeface="Arial" charset="0"/>
              <a:defRPr lang="en-NZ" sz="2400" kern="1200" noProof="0" dirty="0" smtClean="0">
                <a:solidFill>
                  <a:srgbClr val="595959"/>
                </a:solidFill>
                <a:latin typeface="+mn-lt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Font typeface="Arial" charset="0"/>
              <a:defRPr lang="en-NZ" sz="2400" kern="1200" noProof="0" dirty="0" smtClean="0">
                <a:solidFill>
                  <a:srgbClr val="595959"/>
                </a:solidFill>
                <a:latin typeface="+mn-lt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Font typeface="Arial" charset="0"/>
              <a:defRPr lang="en-NZ" sz="2400" kern="1200" noProof="0" dirty="0" smtClean="0">
                <a:solidFill>
                  <a:srgbClr val="595959"/>
                </a:solidFill>
                <a:latin typeface="+mn-lt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Font typeface="Arial" charset="0"/>
              <a:defRPr lang="en-NZ" sz="2400" kern="1200" noProof="0" dirty="0">
                <a:solidFill>
                  <a:srgbClr val="595959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NZ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6227301" y="1593851"/>
            <a:ext cx="5169487" cy="4011613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Font typeface="Arial" charset="0"/>
              <a:defRPr lang="en-NZ" sz="2400" kern="1200" noProof="0" dirty="0" smtClean="0">
                <a:solidFill>
                  <a:srgbClr val="595959"/>
                </a:solidFill>
                <a:latin typeface="+mn-lt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Font typeface="Arial" charset="0"/>
              <a:defRPr lang="en-NZ" sz="2400" kern="1200" noProof="0" dirty="0" smtClean="0">
                <a:solidFill>
                  <a:srgbClr val="595959"/>
                </a:solidFill>
                <a:latin typeface="+mn-lt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Font typeface="Arial" charset="0"/>
              <a:defRPr lang="en-NZ" sz="2400" kern="1200" noProof="0" dirty="0" smtClean="0">
                <a:solidFill>
                  <a:srgbClr val="595959"/>
                </a:solidFill>
                <a:latin typeface="+mn-lt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Font typeface="Arial" charset="0"/>
              <a:defRPr lang="en-NZ" sz="2400" kern="1200" noProof="0" dirty="0" smtClean="0">
                <a:solidFill>
                  <a:srgbClr val="595959"/>
                </a:solidFill>
                <a:latin typeface="+mn-lt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Font typeface="Arial" charset="0"/>
              <a:defRPr lang="en-NZ" sz="2400" kern="1200" noProof="0" dirty="0">
                <a:solidFill>
                  <a:srgbClr val="595959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NZ" noProof="0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AAAF8E1-DD64-4A76-A084-A400BEA6E6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270"/>
            <a:ext cx="1620000" cy="64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45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41760-5949-44ED-B5E7-A19FFED107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5000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B38D3CDC-DC4F-4562-9112-4ADD7B1274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270"/>
            <a:ext cx="1620000" cy="64073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A4582D-BE3F-4168-A2F0-563B61F952B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981200"/>
            <a:ext cx="10515600" cy="3962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43973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lt">
    <p:bg>
      <p:bgPr>
        <a:solidFill>
          <a:srgbClr val="ED5D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F47B4F-0E3F-4A7B-8EDD-16874D03F071}"/>
              </a:ext>
            </a:extLst>
          </p:cNvPr>
          <p:cNvSpPr/>
          <p:nvPr userDrawn="1"/>
        </p:nvSpPr>
        <p:spPr>
          <a:xfrm>
            <a:off x="0" y="0"/>
            <a:ext cx="17811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AEBC5F-5EEA-404F-B6F8-5C68037F4F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5099" y="1460502"/>
            <a:ext cx="860107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4BBDCC6-41B4-4953-8C40-E6F18475E2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270"/>
            <a:ext cx="1620000" cy="640730"/>
          </a:xfrm>
          <a:prstGeom prst="rect">
            <a:avLst/>
          </a:prstGeom>
        </p:spPr>
      </p:pic>
      <p:sp>
        <p:nvSpPr>
          <p:cNvPr id="5" name="AutoShape 6">
            <a:extLst>
              <a:ext uri="{FF2B5EF4-FFF2-40B4-BE49-F238E27FC236}">
                <a16:creationId xmlns:a16="http://schemas.microsoft.com/office/drawing/2014/main" id="{DE591B81-0149-4DC5-9AE7-6E239246C147}"/>
              </a:ext>
            </a:extLst>
          </p:cNvPr>
          <p:cNvSpPr/>
          <p:nvPr userDrawn="1"/>
        </p:nvSpPr>
        <p:spPr>
          <a:xfrm>
            <a:off x="2705099" y="3164206"/>
            <a:ext cx="8601075" cy="4571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000701-BD09-4740-81E4-6FC8E83B224C}"/>
              </a:ext>
            </a:extLst>
          </p:cNvPr>
          <p:cNvSpPr txBox="1"/>
          <p:nvPr userDrawn="1"/>
        </p:nvSpPr>
        <p:spPr>
          <a:xfrm>
            <a:off x="2705099" y="3588066"/>
            <a:ext cx="5595058" cy="1016176"/>
          </a:xfrm>
          <a:prstGeom prst="rect">
            <a:avLst/>
          </a:prstGeom>
          <a:noFill/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2400" spc="224" dirty="0">
                <a:solidFill>
                  <a:srgbClr val="FFFFFF"/>
                </a:solidFill>
              </a:rPr>
              <a:t>Presented by</a:t>
            </a:r>
          </a:p>
          <a:p>
            <a:pPr>
              <a:lnSpc>
                <a:spcPts val="4160"/>
              </a:lnSpc>
            </a:pPr>
            <a:r>
              <a:rPr lang="en-US" sz="2400" spc="224" dirty="0">
                <a:solidFill>
                  <a:srgbClr val="FFFFFF"/>
                </a:solidFill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03594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am I">
    <p:bg>
      <p:bgPr>
        <a:solidFill>
          <a:srgbClr val="ED5D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2DEB5F2-647E-4EBA-991C-4097AC3DA186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951026" y="2054427"/>
            <a:ext cx="2867915" cy="401508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" y="412261"/>
            <a:ext cx="4769964" cy="1325563"/>
          </a:xfrm>
        </p:spPr>
        <p:txBody>
          <a:bodyPr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WHO AM I?</a:t>
            </a:r>
            <a:endParaRPr lang="en-N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40194E-CF9F-4FE5-9531-ACC630F3540B}"/>
              </a:ext>
            </a:extLst>
          </p:cNvPr>
          <p:cNvSpPr/>
          <p:nvPr userDrawn="1"/>
        </p:nvSpPr>
        <p:spPr>
          <a:xfrm>
            <a:off x="4788817" y="0"/>
            <a:ext cx="740318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2202" y="1319318"/>
            <a:ext cx="4783319" cy="4351338"/>
          </a:xfr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</a:lstStyle>
          <a:p>
            <a:pPr lvl="0"/>
            <a:endParaRPr lang="en-NZ" dirty="0"/>
          </a:p>
          <a:p>
            <a:pPr lvl="0"/>
            <a:endParaRPr lang="en-N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CE4426-3C87-4B7F-B4A7-7DAF8AC54B99}"/>
              </a:ext>
            </a:extLst>
          </p:cNvPr>
          <p:cNvSpPr txBox="1"/>
          <p:nvPr userDrawn="1"/>
        </p:nvSpPr>
        <p:spPr>
          <a:xfrm>
            <a:off x="6561053" y="1354544"/>
            <a:ext cx="4783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C80DAF-37E7-47AE-A137-75CAE5AA4F77}"/>
              </a:ext>
            </a:extLst>
          </p:cNvPr>
          <p:cNvSpPr txBox="1"/>
          <p:nvPr userDrawn="1"/>
        </p:nvSpPr>
        <p:spPr>
          <a:xfrm>
            <a:off x="6542203" y="2036101"/>
            <a:ext cx="4802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Paragraph</a:t>
            </a:r>
            <a:r>
              <a:rPr lang="en-GB" sz="2800" dirty="0"/>
              <a:t> about me</a:t>
            </a:r>
            <a:endParaRPr lang="en-NZ" sz="2800" dirty="0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284845B7-53F4-4470-99F1-543B67B86C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887"/>
            <a:ext cx="1621411" cy="58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3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ED5D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678906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50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10BF3FD5-1140-41FD-A559-41EEEAC1B8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86629" y="582112"/>
            <a:ext cx="1138592" cy="785628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49750CB6-8FB5-4804-BDBE-901A8DDF21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887"/>
            <a:ext cx="1621411" cy="58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20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Points">
    <p:bg>
      <p:bgPr>
        <a:solidFill>
          <a:srgbClr val="ED5D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0FB18E-9698-4AF2-89B7-93C1590943BC}"/>
              </a:ext>
            </a:extLst>
          </p:cNvPr>
          <p:cNvSpPr/>
          <p:nvPr userDrawn="1"/>
        </p:nvSpPr>
        <p:spPr>
          <a:xfrm>
            <a:off x="0" y="0"/>
            <a:ext cx="12192000" cy="22296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692" y="403245"/>
            <a:ext cx="10515600" cy="1325563"/>
          </a:xfrm>
        </p:spPr>
        <p:txBody>
          <a:bodyPr>
            <a:noAutofit/>
          </a:bodyPr>
          <a:lstStyle>
            <a:lvl1pPr algn="ctr">
              <a:defRPr sz="5000" cap="all" baseline="0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6D72B-1A84-4847-AB23-9834D6262F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77804" y="2713038"/>
            <a:ext cx="2955925" cy="1431925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F9141A-E729-4F7D-98B6-427D38E2DB83}"/>
              </a:ext>
            </a:extLst>
          </p:cNvPr>
          <p:cNvCxnSpPr>
            <a:cxnSpLocks/>
          </p:cNvCxnSpPr>
          <p:nvPr userDrawn="1"/>
        </p:nvCxnSpPr>
        <p:spPr>
          <a:xfrm>
            <a:off x="6161421" y="2229633"/>
            <a:ext cx="8143" cy="462836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060C32-0C92-40AF-8220-C728A9445EA2}"/>
              </a:ext>
            </a:extLst>
          </p:cNvPr>
          <p:cNvCxnSpPr>
            <a:cxnSpLocks/>
          </p:cNvCxnSpPr>
          <p:nvPr userDrawn="1"/>
        </p:nvCxnSpPr>
        <p:spPr>
          <a:xfrm>
            <a:off x="57071" y="4621889"/>
            <a:ext cx="12202985" cy="2494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6A20CD-9708-4A36-AAB9-FBDF5A619F1C}"/>
              </a:ext>
            </a:extLst>
          </p:cNvPr>
          <p:cNvCxnSpPr>
            <a:cxnSpLocks/>
          </p:cNvCxnSpPr>
          <p:nvPr userDrawn="1"/>
        </p:nvCxnSpPr>
        <p:spPr>
          <a:xfrm>
            <a:off x="-10985" y="2236111"/>
            <a:ext cx="1220298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0A94613F-8108-4A23-95CD-946A4109C8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97256" y="2713038"/>
            <a:ext cx="2955925" cy="1431925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8F4DBB2B-9966-45E5-8195-38AA804F98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97256" y="5064462"/>
            <a:ext cx="2955925" cy="1431925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69C2F821-4AC9-4758-BD49-439CC9018E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77804" y="5036454"/>
            <a:ext cx="2955925" cy="1431925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B8A173C8-2963-4DF4-8847-770525C674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887"/>
            <a:ext cx="1621411" cy="58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9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rgbClr val="ED5D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FB5D743-05F5-4864-B2F6-4B58CA0F3C72}"/>
              </a:ext>
            </a:extLst>
          </p:cNvPr>
          <p:cNvSpPr/>
          <p:nvPr userDrawn="1"/>
        </p:nvSpPr>
        <p:spPr>
          <a:xfrm>
            <a:off x="4183693" y="0"/>
            <a:ext cx="800830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111" y="740908"/>
            <a:ext cx="3169280" cy="4332133"/>
          </a:xfrm>
        </p:spPr>
        <p:txBody>
          <a:bodyPr>
            <a:noAutofit/>
          </a:bodyPr>
          <a:lstStyle>
            <a:lvl1pPr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69911" y="658486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0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4B27C0E-2CAC-405C-B60F-DA5424B8D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9911" y="2582523"/>
            <a:ext cx="5183188" cy="926928"/>
          </a:xfrm>
        </p:spPr>
        <p:txBody>
          <a:bodyPr/>
          <a:lstStyle>
            <a:lvl1pPr marL="0" indent="0">
              <a:buNone/>
              <a:defRPr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848DC9A-9313-47F7-80A8-909FF8F1EA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9911" y="4609577"/>
            <a:ext cx="5183188" cy="926928"/>
          </a:xfrm>
        </p:spPr>
        <p:txBody>
          <a:bodyPr/>
          <a:lstStyle>
            <a:lvl1pPr marL="0" indent="0">
              <a:buNone/>
              <a:defRPr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5FBF6EE-A5B7-4BC8-8E5A-9B041D994E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69911" y="1482726"/>
            <a:ext cx="5183188" cy="109979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B31387F5-949D-4A03-99AB-45083D36E8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69911" y="3509451"/>
            <a:ext cx="5183188" cy="109979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9A2E3E01-1986-4112-A772-38947FB4D8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69911" y="5536176"/>
            <a:ext cx="5183188" cy="109979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420A4C8D-FB48-4974-A43C-5CA3ABD866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887"/>
            <a:ext cx="1621411" cy="58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987684"/>
          </a:xfrm>
        </p:spPr>
        <p:txBody>
          <a:bodyPr>
            <a:noAutofit/>
          </a:bodyPr>
          <a:lstStyle>
            <a:lvl1pPr algn="ctr"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FE08839-68CD-4A18-80A8-C62A254EA2F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53145550"/>
              </p:ext>
            </p:extLst>
          </p:nvPr>
        </p:nvGraphicFramePr>
        <p:xfrm>
          <a:off x="525398" y="1576255"/>
          <a:ext cx="11141204" cy="4444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13576">
                  <a:extLst>
                    <a:ext uri="{9D8B030D-6E8A-4147-A177-3AD203B41FA5}">
                      <a16:colId xmlns:a16="http://schemas.microsoft.com/office/drawing/2014/main" val="4096812189"/>
                    </a:ext>
                  </a:extLst>
                </a:gridCol>
                <a:gridCol w="2613814">
                  <a:extLst>
                    <a:ext uri="{9D8B030D-6E8A-4147-A177-3AD203B41FA5}">
                      <a16:colId xmlns:a16="http://schemas.microsoft.com/office/drawing/2014/main" val="3059828566"/>
                    </a:ext>
                  </a:extLst>
                </a:gridCol>
                <a:gridCol w="2613814">
                  <a:extLst>
                    <a:ext uri="{9D8B030D-6E8A-4147-A177-3AD203B41FA5}">
                      <a16:colId xmlns:a16="http://schemas.microsoft.com/office/drawing/2014/main" val="422662490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215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NZ" sz="2400" b="1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B632D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NZ" sz="2400" b="1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B632D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NZ" sz="2400" b="1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B63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0568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2159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NZ" sz="24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NZ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NZ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3635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2159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NZ" sz="24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19151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2159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NZ" sz="24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NZ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9319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2159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NZ" sz="24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NZ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48488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2159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NZ" sz="24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NZ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94087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2159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NZ" sz="24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13355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2159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NZ" sz="24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7317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2159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NZ" sz="24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64182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2159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NZ" sz="24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7083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2159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NZ" sz="24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274219"/>
                  </a:ext>
                </a:extLst>
              </a:tr>
            </a:tbl>
          </a:graphicData>
        </a:graphic>
      </p:graphicFrame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BE1F7E52-5853-43A3-A6A7-F5270F4E78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270"/>
            <a:ext cx="1620000" cy="64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3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B73EEA-D6FD-4E95-9AF9-D21ABF9EE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5000" cap="all" baseline="0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AF5188E1-0D8D-425F-8B8A-80D3299A1D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71978" y="1850732"/>
            <a:ext cx="2041414" cy="649236"/>
            <a:chOff x="0" y="0"/>
            <a:chExt cx="10367846" cy="3230880"/>
          </a:xfrm>
          <a:solidFill>
            <a:srgbClr val="ED5D17"/>
          </a:solidFill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9B87CD0D-6918-4C20-BCD8-BAD9B0BD14A2}"/>
                </a:ext>
              </a:extLst>
            </p:cNvPr>
            <p:cNvSpPr/>
            <p:nvPr/>
          </p:nvSpPr>
          <p:spPr>
            <a:xfrm>
              <a:off x="5080" y="12700"/>
              <a:ext cx="10352606" cy="3205480"/>
            </a:xfrm>
            <a:custGeom>
              <a:avLst/>
              <a:gdLst/>
              <a:ahLst/>
              <a:cxnLst/>
              <a:rect l="l" t="t" r="r" b="b"/>
              <a:pathLst>
                <a:path w="10352606" h="3205480">
                  <a:moveTo>
                    <a:pt x="9562665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9562665" y="0"/>
                  </a:lnTo>
                  <a:lnTo>
                    <a:pt x="10352606" y="1602740"/>
                  </a:lnTo>
                  <a:lnTo>
                    <a:pt x="9562665" y="320548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8" name="Group 4">
            <a:extLst>
              <a:ext uri="{FF2B5EF4-FFF2-40B4-BE49-F238E27FC236}">
                <a16:creationId xmlns:a16="http://schemas.microsoft.com/office/drawing/2014/main" id="{482FD08B-0C58-4A62-9DC9-95CF2365A76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31944" y="1850732"/>
            <a:ext cx="2041414" cy="649236"/>
            <a:chOff x="0" y="0"/>
            <a:chExt cx="10367846" cy="3230880"/>
          </a:xfrm>
          <a:solidFill>
            <a:srgbClr val="ED5D17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6B35E90-E064-4B65-862E-F9AD47A94F62}"/>
                </a:ext>
              </a:extLst>
            </p:cNvPr>
            <p:cNvSpPr/>
            <p:nvPr/>
          </p:nvSpPr>
          <p:spPr>
            <a:xfrm>
              <a:off x="5080" y="12700"/>
              <a:ext cx="10352606" cy="3205480"/>
            </a:xfrm>
            <a:custGeom>
              <a:avLst/>
              <a:gdLst/>
              <a:ahLst/>
              <a:cxnLst/>
              <a:rect l="l" t="t" r="r" b="b"/>
              <a:pathLst>
                <a:path w="10352606" h="3205480">
                  <a:moveTo>
                    <a:pt x="9562665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9562665" y="0"/>
                  </a:lnTo>
                  <a:lnTo>
                    <a:pt x="10352606" y="1602740"/>
                  </a:lnTo>
                  <a:lnTo>
                    <a:pt x="9562665" y="320548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03FC9FE5-209C-4D26-858F-5BFCF8E27AA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95934" y="1853284"/>
            <a:ext cx="2041414" cy="649236"/>
            <a:chOff x="0" y="0"/>
            <a:chExt cx="10367846" cy="3230880"/>
          </a:xfrm>
          <a:solidFill>
            <a:srgbClr val="ED5D17"/>
          </a:solidFill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570FF469-F757-4DD3-A4F1-A5AB211F8878}"/>
                </a:ext>
              </a:extLst>
            </p:cNvPr>
            <p:cNvSpPr/>
            <p:nvPr/>
          </p:nvSpPr>
          <p:spPr>
            <a:xfrm>
              <a:off x="5080" y="12700"/>
              <a:ext cx="10352606" cy="3205480"/>
            </a:xfrm>
            <a:custGeom>
              <a:avLst/>
              <a:gdLst/>
              <a:ahLst/>
              <a:cxnLst/>
              <a:rect l="l" t="t" r="r" b="b"/>
              <a:pathLst>
                <a:path w="10352606" h="3205480">
                  <a:moveTo>
                    <a:pt x="9562665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9562665" y="0"/>
                  </a:lnTo>
                  <a:lnTo>
                    <a:pt x="10352606" y="1602740"/>
                  </a:lnTo>
                  <a:lnTo>
                    <a:pt x="9562665" y="320548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2" name="Group 8">
            <a:extLst>
              <a:ext uri="{FF2B5EF4-FFF2-40B4-BE49-F238E27FC236}">
                <a16:creationId xmlns:a16="http://schemas.microsoft.com/office/drawing/2014/main" id="{929D2389-85F8-49C2-A9B7-4945215742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505143" y="1868232"/>
            <a:ext cx="2041414" cy="649236"/>
            <a:chOff x="0" y="0"/>
            <a:chExt cx="10367846" cy="3230880"/>
          </a:xfrm>
          <a:solidFill>
            <a:srgbClr val="ED5D17"/>
          </a:solidFill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107F9B8A-8859-4791-941F-BF21E68EC20C}"/>
                </a:ext>
              </a:extLst>
            </p:cNvPr>
            <p:cNvSpPr/>
            <p:nvPr/>
          </p:nvSpPr>
          <p:spPr>
            <a:xfrm>
              <a:off x="5080" y="12700"/>
              <a:ext cx="10352606" cy="3205480"/>
            </a:xfrm>
            <a:custGeom>
              <a:avLst/>
              <a:gdLst/>
              <a:ahLst/>
              <a:cxnLst/>
              <a:rect l="l" t="t" r="r" b="b"/>
              <a:pathLst>
                <a:path w="10352606" h="3205480">
                  <a:moveTo>
                    <a:pt x="9562665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9562665" y="0"/>
                  </a:lnTo>
                  <a:lnTo>
                    <a:pt x="10352606" y="1602740"/>
                  </a:lnTo>
                  <a:lnTo>
                    <a:pt x="9562665" y="320548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4" name="Group 10">
            <a:extLst>
              <a:ext uri="{FF2B5EF4-FFF2-40B4-BE49-F238E27FC236}">
                <a16:creationId xmlns:a16="http://schemas.microsoft.com/office/drawing/2014/main" id="{9FE1C9E1-37AB-4EDF-ABB6-F2408062561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811052" y="1853284"/>
            <a:ext cx="2041414" cy="649236"/>
            <a:chOff x="0" y="0"/>
            <a:chExt cx="10367846" cy="3230880"/>
          </a:xfrm>
          <a:solidFill>
            <a:srgbClr val="ED5D17"/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CB1A1DB0-6F15-4723-B8FC-2945B9FB1FFA}"/>
                </a:ext>
              </a:extLst>
            </p:cNvPr>
            <p:cNvSpPr/>
            <p:nvPr/>
          </p:nvSpPr>
          <p:spPr>
            <a:xfrm>
              <a:off x="5080" y="12700"/>
              <a:ext cx="10352606" cy="3205480"/>
            </a:xfrm>
            <a:custGeom>
              <a:avLst/>
              <a:gdLst/>
              <a:ahLst/>
              <a:cxnLst/>
              <a:rect l="l" t="t" r="r" b="b"/>
              <a:pathLst>
                <a:path w="10352606" h="3205480">
                  <a:moveTo>
                    <a:pt x="9562665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9562665" y="0"/>
                  </a:lnTo>
                  <a:lnTo>
                    <a:pt x="10352606" y="1602740"/>
                  </a:lnTo>
                  <a:lnTo>
                    <a:pt x="9562665" y="3205480"/>
                  </a:lnTo>
                  <a:close/>
                </a:path>
              </a:pathLst>
            </a:custGeom>
            <a:grpFill/>
          </p:spPr>
        </p:sp>
      </p:grpSp>
      <p:sp>
        <p:nvSpPr>
          <p:cNvPr id="16" name="AutoShape 12">
            <a:extLst>
              <a:ext uri="{FF2B5EF4-FFF2-40B4-BE49-F238E27FC236}">
                <a16:creationId xmlns:a16="http://schemas.microsoft.com/office/drawing/2014/main" id="{F61A445A-B1C4-4045-854F-043E429D8322}"/>
              </a:ext>
            </a:extLst>
          </p:cNvPr>
          <p:cNvSpPr>
            <a:spLocks noChangeAspect="1"/>
          </p:cNvSpPr>
          <p:nvPr userDrawn="1"/>
        </p:nvSpPr>
        <p:spPr>
          <a:xfrm>
            <a:off x="537311" y="2860446"/>
            <a:ext cx="1841739" cy="2983856"/>
          </a:xfrm>
          <a:prstGeom prst="rect">
            <a:avLst/>
          </a:prstGeom>
          <a:solidFill>
            <a:srgbClr val="ED5D17"/>
          </a:solidFill>
        </p:spPr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8B99ADB3-FD28-401B-BEB0-1BFCD22DBFD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300373" y="1813707"/>
            <a:ext cx="383621" cy="56945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200" b="1" spc="175" dirty="0">
                <a:solidFill>
                  <a:srgbClr val="FFFFFF"/>
                </a:solidFill>
                <a:latin typeface="+mj-lt"/>
              </a:rPr>
              <a:t>1</a:t>
            </a: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22038FE7-7C74-4CF5-BA93-5748A7D0307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899029" y="1791124"/>
            <a:ext cx="504497" cy="5786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200" b="1" spc="175" dirty="0">
                <a:solidFill>
                  <a:srgbClr val="FFFFFF"/>
                </a:solidFill>
                <a:latin typeface="+mj-lt"/>
              </a:rPr>
              <a:t>3</a:t>
            </a: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B0516EAF-2309-43D5-95D2-ED9E9B101ADF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0579164" y="1782089"/>
            <a:ext cx="383621" cy="56945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200" b="1" spc="175" dirty="0">
                <a:solidFill>
                  <a:srgbClr val="FFFFFF"/>
                </a:solidFill>
                <a:latin typeface="+mj-lt"/>
              </a:rPr>
              <a:t>5</a:t>
            </a:r>
          </a:p>
        </p:txBody>
      </p:sp>
      <p:sp>
        <p:nvSpPr>
          <p:cNvPr id="21" name="TextBox 17">
            <a:extLst>
              <a:ext uri="{FF2B5EF4-FFF2-40B4-BE49-F238E27FC236}">
                <a16:creationId xmlns:a16="http://schemas.microsoft.com/office/drawing/2014/main" id="{CABDB3DD-66C8-43B3-939A-770D1ADBFDE1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3710455" y="1874038"/>
            <a:ext cx="383621" cy="578620"/>
          </a:xfrm>
          <a:prstGeom prst="rect">
            <a:avLst/>
          </a:prstGeom>
          <a:solidFill>
            <a:srgbClr val="ED5D17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endParaRPr lang="en-US" sz="3200" b="1" spc="175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8E3761BC-BDC9-4B80-BE32-6EF5D153D781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8305406" y="1812698"/>
            <a:ext cx="371878" cy="5786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200" b="1" spc="175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grpSp>
        <p:nvGrpSpPr>
          <p:cNvPr id="23" name="Group 19">
            <a:extLst>
              <a:ext uri="{FF2B5EF4-FFF2-40B4-BE49-F238E27FC236}">
                <a16:creationId xmlns:a16="http://schemas.microsoft.com/office/drawing/2014/main" id="{74243F8C-6606-4CBF-8E4C-04AEC1F0D9A4}"/>
              </a:ext>
            </a:extLst>
          </p:cNvPr>
          <p:cNvGrpSpPr>
            <a:grpSpLocks noChangeAspect="1"/>
          </p:cNvGrpSpPr>
          <p:nvPr userDrawn="1"/>
        </p:nvGrpSpPr>
        <p:grpSpPr>
          <a:xfrm rot="-10800000">
            <a:off x="1308038" y="2672121"/>
            <a:ext cx="294875" cy="198263"/>
            <a:chOff x="0" y="0"/>
            <a:chExt cx="1930400" cy="1297940"/>
          </a:xfrm>
          <a:solidFill>
            <a:srgbClr val="ED5D17"/>
          </a:solidFill>
        </p:grpSpPr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320C6A2A-741B-4EE1-9B29-FBAD26FD287A}"/>
                </a:ext>
              </a:extLst>
            </p:cNvPr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25" name="AutoShape 21">
            <a:extLst>
              <a:ext uri="{FF2B5EF4-FFF2-40B4-BE49-F238E27FC236}">
                <a16:creationId xmlns:a16="http://schemas.microsoft.com/office/drawing/2014/main" id="{C22716C5-9D6E-48FD-9674-2B177CE4E996}"/>
              </a:ext>
            </a:extLst>
          </p:cNvPr>
          <p:cNvSpPr>
            <a:spLocks noChangeAspect="1"/>
          </p:cNvSpPr>
          <p:nvPr userDrawn="1"/>
        </p:nvSpPr>
        <p:spPr>
          <a:xfrm>
            <a:off x="2837173" y="2880001"/>
            <a:ext cx="1841739" cy="2983856"/>
          </a:xfrm>
          <a:prstGeom prst="rect">
            <a:avLst/>
          </a:prstGeom>
          <a:solidFill>
            <a:srgbClr val="ED5D17"/>
          </a:solidFill>
        </p:spPr>
      </p:sp>
      <p:pic>
        <p:nvPicPr>
          <p:cNvPr id="45" name="Picture 44" descr="Logo, company name&#10;&#10;Description automatically generated">
            <a:extLst>
              <a:ext uri="{FF2B5EF4-FFF2-40B4-BE49-F238E27FC236}">
                <a16:creationId xmlns:a16="http://schemas.microsoft.com/office/drawing/2014/main" id="{47E6CD66-AE95-445B-861A-F4FE702A0D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270"/>
            <a:ext cx="1620000" cy="640730"/>
          </a:xfrm>
          <a:prstGeom prst="rect">
            <a:avLst/>
          </a:prstGeom>
        </p:spPr>
      </p:pic>
      <p:sp>
        <p:nvSpPr>
          <p:cNvPr id="46" name="TextBox 14">
            <a:extLst>
              <a:ext uri="{FF2B5EF4-FFF2-40B4-BE49-F238E27FC236}">
                <a16:creationId xmlns:a16="http://schemas.microsoft.com/office/drawing/2014/main" id="{96FAA5F2-4AD1-4E7A-BF88-119861E5436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3619400" y="1829280"/>
            <a:ext cx="383621" cy="5786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200" b="1" spc="175" dirty="0">
                <a:solidFill>
                  <a:srgbClr val="FFFFFF"/>
                </a:solidFill>
                <a:latin typeface="+mj-lt"/>
              </a:rPr>
              <a:t>2</a:t>
            </a:r>
          </a:p>
        </p:txBody>
      </p:sp>
      <p:grpSp>
        <p:nvGrpSpPr>
          <p:cNvPr id="47" name="Group 19">
            <a:extLst>
              <a:ext uri="{FF2B5EF4-FFF2-40B4-BE49-F238E27FC236}">
                <a16:creationId xmlns:a16="http://schemas.microsoft.com/office/drawing/2014/main" id="{ACC7FF5E-7C85-4194-80AD-CE4C63632BF9}"/>
              </a:ext>
            </a:extLst>
          </p:cNvPr>
          <p:cNvGrpSpPr>
            <a:grpSpLocks noChangeAspect="1"/>
          </p:cNvGrpSpPr>
          <p:nvPr userDrawn="1"/>
        </p:nvGrpSpPr>
        <p:grpSpPr>
          <a:xfrm rot="-10800000">
            <a:off x="3607390" y="2681736"/>
            <a:ext cx="294875" cy="198263"/>
            <a:chOff x="0" y="0"/>
            <a:chExt cx="1930400" cy="1297940"/>
          </a:xfrm>
          <a:solidFill>
            <a:srgbClr val="ED5D17"/>
          </a:solidFill>
        </p:grpSpPr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CE8C10AD-F5E2-432A-B8CD-15FA95CF980E}"/>
                </a:ext>
              </a:extLst>
            </p:cNvPr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49" name="AutoShape 21">
            <a:extLst>
              <a:ext uri="{FF2B5EF4-FFF2-40B4-BE49-F238E27FC236}">
                <a16:creationId xmlns:a16="http://schemas.microsoft.com/office/drawing/2014/main" id="{5AACCE61-55D7-4573-8BB5-FF02BF62A79F}"/>
              </a:ext>
            </a:extLst>
          </p:cNvPr>
          <p:cNvSpPr>
            <a:spLocks noChangeAspect="1"/>
          </p:cNvSpPr>
          <p:nvPr userDrawn="1"/>
        </p:nvSpPr>
        <p:spPr>
          <a:xfrm>
            <a:off x="5134664" y="2870384"/>
            <a:ext cx="1841739" cy="2983856"/>
          </a:xfrm>
          <a:prstGeom prst="rect">
            <a:avLst/>
          </a:prstGeom>
          <a:solidFill>
            <a:srgbClr val="ED5D17"/>
          </a:solidFill>
        </p:spPr>
      </p:sp>
      <p:grpSp>
        <p:nvGrpSpPr>
          <p:cNvPr id="50" name="Group 19">
            <a:extLst>
              <a:ext uri="{FF2B5EF4-FFF2-40B4-BE49-F238E27FC236}">
                <a16:creationId xmlns:a16="http://schemas.microsoft.com/office/drawing/2014/main" id="{6C9CE044-F765-4AF1-8774-135576EAF601}"/>
              </a:ext>
            </a:extLst>
          </p:cNvPr>
          <p:cNvGrpSpPr>
            <a:grpSpLocks noChangeAspect="1"/>
          </p:cNvGrpSpPr>
          <p:nvPr userDrawn="1"/>
        </p:nvGrpSpPr>
        <p:grpSpPr>
          <a:xfrm rot="-10800000">
            <a:off x="5948562" y="2681737"/>
            <a:ext cx="294875" cy="198263"/>
            <a:chOff x="0" y="0"/>
            <a:chExt cx="1930400" cy="1297940"/>
          </a:xfrm>
          <a:solidFill>
            <a:srgbClr val="ED5D17"/>
          </a:solidFill>
        </p:grpSpPr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E884C087-1F5F-40D1-AC1E-F6262C512A69}"/>
                </a:ext>
              </a:extLst>
            </p:cNvPr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52" name="AutoShape 21">
            <a:extLst>
              <a:ext uri="{FF2B5EF4-FFF2-40B4-BE49-F238E27FC236}">
                <a16:creationId xmlns:a16="http://schemas.microsoft.com/office/drawing/2014/main" id="{39D44ED4-F896-4268-82E9-8A5845D76E8E}"/>
              </a:ext>
            </a:extLst>
          </p:cNvPr>
          <p:cNvSpPr>
            <a:spLocks noChangeAspect="1"/>
          </p:cNvSpPr>
          <p:nvPr userDrawn="1"/>
        </p:nvSpPr>
        <p:spPr>
          <a:xfrm>
            <a:off x="7432155" y="2880001"/>
            <a:ext cx="1841739" cy="2983856"/>
          </a:xfrm>
          <a:prstGeom prst="rect">
            <a:avLst/>
          </a:prstGeom>
          <a:solidFill>
            <a:srgbClr val="ED5D17"/>
          </a:solidFill>
        </p:spPr>
      </p:sp>
      <p:grpSp>
        <p:nvGrpSpPr>
          <p:cNvPr id="53" name="Group 19">
            <a:extLst>
              <a:ext uri="{FF2B5EF4-FFF2-40B4-BE49-F238E27FC236}">
                <a16:creationId xmlns:a16="http://schemas.microsoft.com/office/drawing/2014/main" id="{5593060E-2B53-4F4D-AAF9-938B77E5A9F3}"/>
              </a:ext>
            </a:extLst>
          </p:cNvPr>
          <p:cNvGrpSpPr>
            <a:grpSpLocks noChangeAspect="1"/>
          </p:cNvGrpSpPr>
          <p:nvPr userDrawn="1"/>
        </p:nvGrpSpPr>
        <p:grpSpPr>
          <a:xfrm rot="-10800000">
            <a:off x="8205586" y="2681738"/>
            <a:ext cx="294875" cy="198263"/>
            <a:chOff x="0" y="0"/>
            <a:chExt cx="1930400" cy="1297940"/>
          </a:xfrm>
          <a:solidFill>
            <a:srgbClr val="ED5D17"/>
          </a:solidFill>
        </p:grpSpPr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4015D3C7-64A3-4306-AD05-75E4A7DA95E6}"/>
                </a:ext>
              </a:extLst>
            </p:cNvPr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55" name="AutoShape 21">
            <a:extLst>
              <a:ext uri="{FF2B5EF4-FFF2-40B4-BE49-F238E27FC236}">
                <a16:creationId xmlns:a16="http://schemas.microsoft.com/office/drawing/2014/main" id="{7FD4718E-4308-44FC-B57C-07790779CB96}"/>
              </a:ext>
            </a:extLst>
          </p:cNvPr>
          <p:cNvSpPr>
            <a:spLocks noChangeAspect="1"/>
          </p:cNvSpPr>
          <p:nvPr userDrawn="1"/>
        </p:nvSpPr>
        <p:spPr>
          <a:xfrm>
            <a:off x="9729646" y="2880001"/>
            <a:ext cx="1841739" cy="2983856"/>
          </a:xfrm>
          <a:prstGeom prst="rect">
            <a:avLst/>
          </a:prstGeom>
          <a:solidFill>
            <a:srgbClr val="ED5D17"/>
          </a:solidFill>
        </p:spPr>
      </p:sp>
      <p:grpSp>
        <p:nvGrpSpPr>
          <p:cNvPr id="56" name="Group 19">
            <a:extLst>
              <a:ext uri="{FF2B5EF4-FFF2-40B4-BE49-F238E27FC236}">
                <a16:creationId xmlns:a16="http://schemas.microsoft.com/office/drawing/2014/main" id="{2734535E-B6B9-4EE6-87CD-AA7BEFA128F8}"/>
              </a:ext>
            </a:extLst>
          </p:cNvPr>
          <p:cNvGrpSpPr>
            <a:grpSpLocks noChangeAspect="1"/>
          </p:cNvGrpSpPr>
          <p:nvPr userDrawn="1"/>
        </p:nvGrpSpPr>
        <p:grpSpPr>
          <a:xfrm rot="-10800000">
            <a:off x="10503077" y="2691353"/>
            <a:ext cx="294875" cy="198263"/>
            <a:chOff x="0" y="0"/>
            <a:chExt cx="1930400" cy="1297940"/>
          </a:xfrm>
          <a:solidFill>
            <a:srgbClr val="ED5D17"/>
          </a:solidFill>
        </p:grpSpPr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776A2324-C0C8-42DA-8DCD-0A40CF458882}"/>
                </a:ext>
              </a:extLst>
            </p:cNvPr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778AA515-FA25-4CA2-80EF-6164377224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854" y="2981390"/>
            <a:ext cx="1597025" cy="2709863"/>
          </a:xfrm>
          <a:solidFill>
            <a:srgbClr val="ED5D17"/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0" name="Text Placeholder 58">
            <a:extLst>
              <a:ext uri="{FF2B5EF4-FFF2-40B4-BE49-F238E27FC236}">
                <a16:creationId xmlns:a16="http://schemas.microsoft.com/office/drawing/2014/main" id="{BEC3B1D5-2B27-4605-9F71-5B7317A13B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57159" y="3045007"/>
            <a:ext cx="1597025" cy="2709863"/>
          </a:xfrm>
          <a:solidFill>
            <a:srgbClr val="ED5D17"/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Text Placeholder 58">
            <a:extLst>
              <a:ext uri="{FF2B5EF4-FFF2-40B4-BE49-F238E27FC236}">
                <a16:creationId xmlns:a16="http://schemas.microsoft.com/office/drawing/2014/main" id="{1E85D146-8351-4D9E-8831-D71DF02B6B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57020" y="3021805"/>
            <a:ext cx="1597025" cy="2709863"/>
          </a:xfrm>
          <a:solidFill>
            <a:srgbClr val="ED5D17"/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2" name="Text Placeholder 58">
            <a:extLst>
              <a:ext uri="{FF2B5EF4-FFF2-40B4-BE49-F238E27FC236}">
                <a16:creationId xmlns:a16="http://schemas.microsoft.com/office/drawing/2014/main" id="{15B67515-87A6-42F1-B09D-EED4E0C82F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4510" y="3007380"/>
            <a:ext cx="1597025" cy="2709863"/>
          </a:xfrm>
          <a:solidFill>
            <a:srgbClr val="ED5D17"/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3" name="Text Placeholder 58">
            <a:extLst>
              <a:ext uri="{FF2B5EF4-FFF2-40B4-BE49-F238E27FC236}">
                <a16:creationId xmlns:a16="http://schemas.microsoft.com/office/drawing/2014/main" id="{870C131A-AF94-4538-BC34-A029A689B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52001" y="3021805"/>
            <a:ext cx="1597025" cy="2709863"/>
          </a:xfrm>
          <a:solidFill>
            <a:srgbClr val="ED5D17"/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5278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with Captions">
    <p:bg>
      <p:bgPr>
        <a:solidFill>
          <a:srgbClr val="ED5D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5">
            <a:extLst>
              <a:ext uri="{FF2B5EF4-FFF2-40B4-BE49-F238E27FC236}">
                <a16:creationId xmlns:a16="http://schemas.microsoft.com/office/drawing/2014/main" id="{840C0470-548A-45A9-B13D-53E9453D117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002073" y="4731942"/>
            <a:ext cx="1332000" cy="1332000"/>
            <a:chOff x="0" y="0"/>
            <a:chExt cx="6350000" cy="6350000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C4BF3B12-D089-48CD-A5FF-08DD4B89AF1A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0" name="Group 5">
            <a:extLst>
              <a:ext uri="{FF2B5EF4-FFF2-40B4-BE49-F238E27FC236}">
                <a16:creationId xmlns:a16="http://schemas.microsoft.com/office/drawing/2014/main" id="{6CCEA527-3E83-4D29-AA62-A1A59617600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028594" y="2733454"/>
            <a:ext cx="1332000" cy="1332000"/>
            <a:chOff x="0" y="0"/>
            <a:chExt cx="6350000" cy="6350000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F739A606-D64D-488C-AC6B-EC5C38E5356F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AutoShape 2">
            <a:extLst>
              <a:ext uri="{FF2B5EF4-FFF2-40B4-BE49-F238E27FC236}">
                <a16:creationId xmlns:a16="http://schemas.microsoft.com/office/drawing/2014/main" id="{E564052C-51C8-4A5B-85C0-127EDDB90C6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"/>
            <a:ext cx="5728138" cy="6858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89BECDC9-2318-4F07-B1E5-976276249A46}"/>
              </a:ext>
            </a:extLst>
          </p:cNvPr>
          <p:cNvGrpSpPr>
            <a:grpSpLocks noChangeAspect="1"/>
          </p:cNvGrpSpPr>
          <p:nvPr/>
        </p:nvGrpSpPr>
        <p:grpSpPr>
          <a:xfrm>
            <a:off x="5025622" y="734966"/>
            <a:ext cx="1332000" cy="1332000"/>
            <a:chOff x="0" y="0"/>
            <a:chExt cx="6350000" cy="6350000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75EB75E-0C80-4509-B03F-1D03F1AB51F5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5681AD94-B43D-4316-A66C-4CF3849283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9219470"/>
            <a:ext cx="2667000" cy="1054830"/>
          </a:xfrm>
          <a:prstGeom prst="rect">
            <a:avLst/>
          </a:prstGeom>
        </p:spPr>
      </p:pic>
      <p:pic>
        <p:nvPicPr>
          <p:cNvPr id="26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79410398-7FFC-4DB8-A9FB-E11F449CD3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270"/>
            <a:ext cx="1620000" cy="640730"/>
          </a:xfrm>
          <a:prstGeom prst="rect">
            <a:avLst/>
          </a:prstGeom>
        </p:spPr>
      </p:pic>
      <p:sp>
        <p:nvSpPr>
          <p:cNvPr id="27" name="Title 26">
            <a:extLst>
              <a:ext uri="{FF2B5EF4-FFF2-40B4-BE49-F238E27FC236}">
                <a16:creationId xmlns:a16="http://schemas.microsoft.com/office/drawing/2014/main" id="{F8A1C84A-63BA-45DB-98EB-0584F50C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4028090" cy="3063873"/>
          </a:xfrm>
        </p:spPr>
        <p:txBody>
          <a:bodyPr>
            <a:normAutofit/>
          </a:bodyPr>
          <a:lstStyle>
            <a:lvl1pPr>
              <a:defRPr sz="5000" cap="all" baseline="0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B0F4CB0F-7350-47C5-B87F-39B5FEB5D8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7455" y="915849"/>
            <a:ext cx="900000" cy="90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NZ" dirty="0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8C41C210-043E-4008-95A8-EA9ED7EC552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220853" y="4919494"/>
            <a:ext cx="900000" cy="90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NZ" dirty="0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9C7BAB45-145F-4115-AA6C-64967768DDC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5240282" y="2921006"/>
            <a:ext cx="900000" cy="90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NZ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0DB9D16F-A9A6-44B9-B2F2-39DB8211BB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66338" y="876297"/>
            <a:ext cx="5110655" cy="104933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EAE8EDEB-3459-4F18-A9A6-DD9D9E4D14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66338" y="4873273"/>
            <a:ext cx="5110655" cy="104933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FC53B1E9-5834-48A4-B923-0EDFC7C674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66338" y="2874785"/>
            <a:ext cx="5110655" cy="104933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28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quares">
    <p:bg>
      <p:bgPr>
        <a:solidFill>
          <a:srgbClr val="ED5D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6">
            <a:extLst>
              <a:ext uri="{FF2B5EF4-FFF2-40B4-BE49-F238E27FC236}">
                <a16:creationId xmlns:a16="http://schemas.microsoft.com/office/drawing/2014/main" id="{6841098B-3A3C-475A-ADB7-D78D5845F335}"/>
              </a:ext>
            </a:extLst>
          </p:cNvPr>
          <p:cNvSpPr>
            <a:spLocks noChangeAspect="1"/>
          </p:cNvSpPr>
          <p:nvPr userDrawn="1"/>
        </p:nvSpPr>
        <p:spPr>
          <a:xfrm>
            <a:off x="2649303" y="1912774"/>
            <a:ext cx="3300100" cy="2160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FFA68EA1-FA61-4ECF-90AA-2663456DDB2E}"/>
              </a:ext>
            </a:extLst>
          </p:cNvPr>
          <p:cNvSpPr>
            <a:spLocks noChangeAspect="1"/>
          </p:cNvSpPr>
          <p:nvPr userDrawn="1"/>
        </p:nvSpPr>
        <p:spPr>
          <a:xfrm>
            <a:off x="2649301" y="4294858"/>
            <a:ext cx="3300100" cy="2160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8" name="AutoShape 6">
            <a:extLst>
              <a:ext uri="{FF2B5EF4-FFF2-40B4-BE49-F238E27FC236}">
                <a16:creationId xmlns:a16="http://schemas.microsoft.com/office/drawing/2014/main" id="{41BD2BE4-1260-41EB-A61D-8BF02831C9A7}"/>
              </a:ext>
            </a:extLst>
          </p:cNvPr>
          <p:cNvSpPr>
            <a:spLocks noChangeAspect="1"/>
          </p:cNvSpPr>
          <p:nvPr userDrawn="1"/>
        </p:nvSpPr>
        <p:spPr>
          <a:xfrm>
            <a:off x="6242599" y="4294858"/>
            <a:ext cx="3300100" cy="2160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9" name="AutoShape 6">
            <a:extLst>
              <a:ext uri="{FF2B5EF4-FFF2-40B4-BE49-F238E27FC236}">
                <a16:creationId xmlns:a16="http://schemas.microsoft.com/office/drawing/2014/main" id="{AC7D7C25-A743-4587-B236-F73B707E97EF}"/>
              </a:ext>
            </a:extLst>
          </p:cNvPr>
          <p:cNvSpPr>
            <a:spLocks noChangeAspect="1"/>
          </p:cNvSpPr>
          <p:nvPr userDrawn="1"/>
        </p:nvSpPr>
        <p:spPr>
          <a:xfrm>
            <a:off x="6242599" y="1912774"/>
            <a:ext cx="3300100" cy="2160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B72A37EB-6CF8-478A-BD51-BFDF4C4942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F1F90B22-C20D-4E27-BA8E-95747F5E8B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887"/>
            <a:ext cx="1621411" cy="58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52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4177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2" r:id="rId9"/>
    <p:sldLayoutId id="2147483683" r:id="rId10"/>
    <p:sldLayoutId id="2147483689" r:id="rId11"/>
    <p:sldLayoutId id="2147483687" r:id="rId12"/>
    <p:sldLayoutId id="2147483716" r:id="rId13"/>
    <p:sldLayoutId id="2147483715" r:id="rId14"/>
    <p:sldLayoutId id="2147483686" r:id="rId15"/>
    <p:sldLayoutId id="2147483717" r:id="rId16"/>
    <p:sldLayoutId id="2147483718" r:id="rId17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1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22.xml"/><Relationship Id="rId1" Type="http://schemas.openxmlformats.org/officeDocument/2006/relationships/customXml" Target="../../customXml/item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39.xml"/><Relationship Id="rId1" Type="http://schemas.openxmlformats.org/officeDocument/2006/relationships/customXml" Target="../../customXml/item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10.xml"/><Relationship Id="rId1" Type="http://schemas.openxmlformats.org/officeDocument/2006/relationships/customXml" Target="../../customXml/item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30.xml"/><Relationship Id="rId1" Type="http://schemas.openxmlformats.org/officeDocument/2006/relationships/customXml" Target="../../customXml/item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29.xml"/><Relationship Id="rId1" Type="http://schemas.openxmlformats.org/officeDocument/2006/relationships/customXml" Target="../../customXml/item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46.xml"/><Relationship Id="rId1" Type="http://schemas.openxmlformats.org/officeDocument/2006/relationships/customXml" Target="../../customXml/item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23.xml"/><Relationship Id="rId1" Type="http://schemas.openxmlformats.org/officeDocument/2006/relationships/customXml" Target="../../customXml/item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customXml" Target="../../customXml/item33.xml"/><Relationship Id="rId1" Type="http://schemas.openxmlformats.org/officeDocument/2006/relationships/customXml" Target="../../customXml/item21.xml"/><Relationship Id="rId5" Type="http://schemas.openxmlformats.org/officeDocument/2006/relationships/image" Target="../media/image9.jpg"/><Relationship Id="rId4" Type="http://schemas.openxmlformats.org/officeDocument/2006/relationships/hyperlink" Target="mailto:ashley.mason@frankrisk.co.n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18.xml"/><Relationship Id="rId1" Type="http://schemas.openxmlformats.org/officeDocument/2006/relationships/customXml" Target="../../customXml/item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47.xml"/><Relationship Id="rId1" Type="http://schemas.openxmlformats.org/officeDocument/2006/relationships/customXml" Target="../../customXml/item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40.xml"/><Relationship Id="rId1" Type="http://schemas.openxmlformats.org/officeDocument/2006/relationships/customXml" Target="../../customXml/item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42.xml"/><Relationship Id="rId1" Type="http://schemas.openxmlformats.org/officeDocument/2006/relationships/customXml" Target="../../customXml/item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26.xml"/><Relationship Id="rId1" Type="http://schemas.openxmlformats.org/officeDocument/2006/relationships/customXml" Target="../../customXml/item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20.xml"/><Relationship Id="rId1" Type="http://schemas.openxmlformats.org/officeDocument/2006/relationships/customXml" Target="../../customXml/item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7A058-ABE9-4144-B0BF-762612A229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Insurance Discussion for BOINZ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57401F-4B69-4B74-95F3-D8136E8747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D4216C-FEA1-C726-1D54-EA2A570157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210" y="3286822"/>
            <a:ext cx="3059832" cy="1319946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924288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9627-BC23-42B9-B974-E072A007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things to get right	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8002E-163C-4DD2-BBD2-02FB50E1D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Business Description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Your liability policy will cover you for the business conducted by you </a:t>
            </a:r>
            <a:r>
              <a:rPr lang="en-US" b="1" u="sng" dirty="0"/>
              <a:t>as specified in the Policy Schedule as your business description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It is imperative to accurately cover all activities you offer to your clients that a claim may arise from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As your skills and offerings to client change, so should your business description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b="1" u="sng" dirty="0"/>
              <a:t>If is not noted in your business description = NO COVER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67735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9627-BC23-42B9-B974-E072A007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things to get right	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8002E-163C-4DD2-BBD2-02FB50E1D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Retroactive 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Your policy will cover all activities taking place on or after the “Retroactive Date”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Ideally, this should align with when you started your business so as all work is covered (if the Insurer will offer it)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246769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9627-BC23-42B9-B974-E072A007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things to get right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8002E-163C-4DD2-BBD2-02FB50E1D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Defence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Ideally, these need to be ‘in addition’ to your limit of indemnity or catered for via a separate policy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they are ‘included within’ your limit of indemnity, you will potentially not have access to </a:t>
            </a:r>
            <a:r>
              <a:rPr lang="en-US" dirty="0" err="1"/>
              <a:t>defence</a:t>
            </a:r>
            <a:r>
              <a:rPr lang="en-US" dirty="0"/>
              <a:t> costs in the event of a claim</a:t>
            </a:r>
            <a:endParaRPr lang="en-NZ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600047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9627-BC23-42B9-B974-E072A007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things to get right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8002E-163C-4DD2-BBD2-02FB50E1D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Proposal 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These are required by all insurers in order to provide you with terms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Every year the insurer assess the changes in your business and provides terms for the new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/>
              <a:t>Prompt</a:t>
            </a:r>
            <a:r>
              <a:rPr lang="en-US" dirty="0"/>
              <a:t> and accurate return of these means your cover will remain in place.  Your adviser should be able to assist you with any queries in relation to the forms</a:t>
            </a:r>
            <a:endParaRPr lang="en-NZ" i="1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766369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9627-BC23-42B9-B974-E072A007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cover is right?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8002E-163C-4DD2-BBD2-02FB50E1D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Several factors will drive this;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Contractual requirements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Size of work carried out (both contract or individual jobs being worked 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Personal risk tolerance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u="sng" dirty="0"/>
              <a:t>There is no right answer</a:t>
            </a:r>
            <a:endParaRPr lang="en-NZ" u="sng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870160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9627-BC23-42B9-B974-E072A007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Exclusions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8002E-163C-4DD2-BBD2-02FB50E1D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Building Defects (Leaky/Wet building)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Asbestos/Pollution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Assumed Liability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The first two can be covered by some insurers (sub-limited cover).  All insurers exclude these as standard so if this important and you are working in these areas, let your adviser know so they can discuss with the Insurer</a:t>
            </a:r>
            <a:endParaRPr lang="en-NZ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385596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9627-BC23-42B9-B974-E072A007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Run-off Cover/Insurance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8002E-163C-4DD2-BBD2-02FB50E1D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a business ceases trading, they can purchase what is called ‘runoff cover/Insurance’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‘Run-off’ policy covers work done by a business in the past (up to the point you decide to cease trading)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is due to the ‘Claims made’ nature of liability policies. i.e. they will only respond to a claim if an ‘active’ or “run-off’ policy is held.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highlight>
                <a:srgbClr val="FFFF00"/>
              </a:highlight>
            </a:endParaRPr>
          </a:p>
          <a:p>
            <a:endParaRPr lang="en-NZ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709801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9627-BC23-42B9-B974-E072A007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 Example	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8002E-163C-4DD2-BBD2-02FB50E1D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Negligent Survey Report </a:t>
            </a:r>
          </a:p>
          <a:p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Residential survey failed to identify cracking in the ground floor wall adjacent to a tree.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Following the purchase of the property it required substantial underpinning</a:t>
            </a:r>
          </a:p>
          <a:p>
            <a:endParaRPr lang="en-US" dirty="0"/>
          </a:p>
          <a:p>
            <a:r>
              <a:rPr lang="en-US" b="1" dirty="0"/>
              <a:t>Claim settled for: </a:t>
            </a:r>
            <a:r>
              <a:rPr lang="en-US" dirty="0"/>
              <a:t>$45,000</a:t>
            </a:r>
            <a:endParaRPr lang="en-NZ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19311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9627-BC23-42B9-B974-E072A007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 Example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8002E-163C-4DD2-BBD2-02FB50E1D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Pre-purchase claim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 inspector undertook an inspection of a property.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Failed to identify key areas of failure (cladding and internal moisture damage).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Buyer used report then discovered all the issues, Proceedings were issued</a:t>
            </a:r>
          </a:p>
          <a:p>
            <a:endParaRPr lang="en-US" dirty="0"/>
          </a:p>
          <a:p>
            <a:r>
              <a:rPr lang="en-US" b="1" dirty="0"/>
              <a:t>Claim settled for: </a:t>
            </a:r>
            <a:r>
              <a:rPr lang="en-US" dirty="0"/>
              <a:t>$325k (only had cover for $250k of loss)</a:t>
            </a:r>
            <a:endParaRPr lang="en-NZ" b="1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6999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9627-BC23-42B9-B974-E072A007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 Example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8002E-163C-4DD2-BBD2-02FB50E1D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Change in Business Description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Client took out a policy which only detailed “Pre-purchase Inspections” as their business description.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 the business was not doing so well, they decided to offer other services which included “Architectural services” and proceeded to offer these additional services to their clients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Claim arose due to an issue with a design of a building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Claim was declined as Insurer was not advised of the new business activity</a:t>
            </a:r>
          </a:p>
          <a:p>
            <a:r>
              <a:rPr lang="en-US" b="1" dirty="0"/>
              <a:t>Uninsured Claim Amount: </a:t>
            </a:r>
            <a:r>
              <a:rPr lang="en-US" dirty="0"/>
              <a:t>$30,000</a:t>
            </a:r>
            <a:endParaRPr lang="en-NZ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96117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D5FD2-34B4-428D-A234-C82FB9616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BD036-89A3-4DF6-8FF3-AB17B8DC7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Ashley Mason – Snr Broker</a:t>
            </a:r>
            <a:endParaRPr lang="en-NZ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BA56F6-0E4D-4C0F-9875-2F50A4AE4B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69911" y="1482726"/>
            <a:ext cx="5183188" cy="5146674"/>
          </a:xfrm>
        </p:spPr>
        <p:txBody>
          <a:bodyPr>
            <a:normAutofit fontScale="55000" lnSpcReduction="20000"/>
          </a:bodyPr>
          <a:lstStyle/>
          <a:p>
            <a:pPr algn="l">
              <a:lnSpc>
                <a:spcPct val="140000"/>
              </a:lnSpc>
            </a:pPr>
            <a:r>
              <a:rPr lang="en-US" b="0" i="0" dirty="0">
                <a:effectLst/>
              </a:rPr>
              <a:t>Ashley joined Frank in December 2019 as a Senior Broker in the Financial &amp; Professional Risks team in Wellington. His experience includes having worked 15 years for two multinational Insurance Brokers, </a:t>
            </a:r>
            <a:r>
              <a:rPr lang="en-US" b="0" i="0" dirty="0" err="1">
                <a:effectLst/>
              </a:rPr>
              <a:t>specialising</a:t>
            </a:r>
            <a:r>
              <a:rPr lang="en-US" b="0" i="0" dirty="0">
                <a:effectLst/>
              </a:rPr>
              <a:t> in arranging liability insurance cover for professions &amp; IT sectors. </a:t>
            </a:r>
          </a:p>
          <a:p>
            <a:pPr algn="l">
              <a:lnSpc>
                <a:spcPct val="140000"/>
              </a:lnSpc>
            </a:pPr>
            <a:r>
              <a:rPr lang="en-US" b="0" i="0" dirty="0">
                <a:effectLst/>
              </a:rPr>
              <a:t>One particular area that Ashley has focused on is developing bespoke insurance solutions with local and international insurers for his clients. Ashley has also arranged a variety of industry specific insurance covers for several associations &amp; industry groups. </a:t>
            </a:r>
          </a:p>
          <a:p>
            <a:pPr algn="l">
              <a:lnSpc>
                <a:spcPct val="140000"/>
              </a:lnSpc>
            </a:pPr>
            <a:r>
              <a:rPr lang="en-US" b="0" i="0" dirty="0">
                <a:effectLst/>
              </a:rPr>
              <a:t>He started his insurance career in 2000 working as a technical claims advisor for one of New Zealand’s largest Fire &amp; General Insurers before moving to an international insurance broking firm in 2004 </a:t>
            </a:r>
            <a:r>
              <a:rPr lang="en-US" b="0" i="0" dirty="0" err="1">
                <a:effectLst/>
              </a:rPr>
              <a:t>specialising</a:t>
            </a:r>
            <a:r>
              <a:rPr lang="en-US" b="0" i="0" dirty="0">
                <a:effectLst/>
              </a:rPr>
              <a:t> in liability. Ashley has a Bachelor of Commerce &amp; Administration from Victoria University in Wellington. </a:t>
            </a:r>
          </a:p>
          <a:p>
            <a:pPr algn="l">
              <a:lnSpc>
                <a:spcPct val="140000"/>
              </a:lnSpc>
            </a:pPr>
            <a:r>
              <a:rPr lang="en-US" b="1" i="0" dirty="0">
                <a:effectLst/>
              </a:rPr>
              <a:t>E</a:t>
            </a:r>
            <a:r>
              <a:rPr lang="en-US" b="0" i="0" dirty="0">
                <a:effectLst/>
              </a:rPr>
              <a:t>: </a:t>
            </a:r>
            <a:r>
              <a:rPr lang="en-US" b="0" i="0" u="none" strike="noStrike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ashley.mason@frankrisk.co.nz</a:t>
            </a:r>
            <a:br>
              <a:rPr lang="en-US" b="0" i="0" dirty="0">
                <a:effectLst/>
              </a:rPr>
            </a:br>
            <a:r>
              <a:rPr lang="en-US" b="1" i="0" dirty="0">
                <a:effectLst/>
              </a:rPr>
              <a:t>M</a:t>
            </a:r>
            <a:r>
              <a:rPr lang="en-US" b="0" i="0" dirty="0">
                <a:effectLst/>
              </a:rPr>
              <a:t>: 027 282 5050</a:t>
            </a:r>
            <a:br>
              <a:rPr lang="en-US" b="0" i="0" dirty="0">
                <a:effectLst/>
              </a:rPr>
            </a:br>
            <a:r>
              <a:rPr lang="en-US" b="1" i="0" dirty="0">
                <a:effectLst/>
              </a:rPr>
              <a:t>P</a:t>
            </a:r>
            <a:r>
              <a:rPr lang="en-US" b="0" i="0" dirty="0">
                <a:effectLst/>
              </a:rPr>
              <a:t>: 04 333 0432</a:t>
            </a:r>
          </a:p>
          <a:p>
            <a:endParaRPr lang="en-NZ" dirty="0"/>
          </a:p>
        </p:txBody>
      </p:sp>
      <p:pic>
        <p:nvPicPr>
          <p:cNvPr id="10" name="Picture 9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EB3A7745-28A7-3E42-A61F-AE613B1E08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11" y="1556499"/>
            <a:ext cx="3168580" cy="3516542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261078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9627-BC23-42B9-B974-E072A007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 Example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8002E-163C-4DD2-BBD2-02FB50E1D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b="1" dirty="0"/>
              <a:t>Incorrect Retroactive 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Client purchased a new PI policy effective from 01 Jan 2018.  He was not interested in insuring for his historical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Claim arose for a pre-purchase report which failed to identify significant issues form a report dated 01 May 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Proceedings issued against the client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Policy was unable to be triggered as work fell outside of the retro 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Client was then responsible for all </a:t>
            </a:r>
            <a:r>
              <a:rPr lang="en-US" dirty="0" err="1"/>
              <a:t>defence</a:t>
            </a:r>
            <a:r>
              <a:rPr lang="en-US" dirty="0"/>
              <a:t> costs and settlement costs</a:t>
            </a:r>
          </a:p>
          <a:p>
            <a:r>
              <a:rPr lang="en-US" b="1" dirty="0"/>
              <a:t>Uninsured Claim Amount: </a:t>
            </a:r>
            <a:r>
              <a:rPr lang="en-US" dirty="0"/>
              <a:t>$750,000</a:t>
            </a:r>
            <a:endParaRPr lang="en-NZ" b="1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23321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9627-BC23-42B9-B974-E072A007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8002E-163C-4DD2-BBD2-02FB50E1D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NZ" dirty="0"/>
          </a:p>
          <a:p>
            <a:pPr algn="ctr"/>
            <a:r>
              <a:rPr lang="en-NZ" b="1" dirty="0"/>
              <a:t>Questions?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212405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9627-BC23-42B9-B974-E072A007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Topics for Discussion	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8002E-163C-4DD2-BBD2-02FB50E1D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Types of Policies &amp; how they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Key things to get right with policies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much cover should you have?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Common exclusions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Run-off Cover/Insurance – What is 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Claim Examples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dirty="0"/>
              <a:t>Questions are welcomed at any point</a:t>
            </a:r>
            <a:endParaRPr lang="en-NZ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542083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9627-BC23-42B9-B974-E072A007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policies to consider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8002E-163C-4DD2-BBD2-02FB50E1D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Professional Indemnity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Public Liability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Statutory Liability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Asset Insurance (i.e. Material Damage and Commercial Motor)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Life/Health/Key person Insurance</a:t>
            </a:r>
            <a:endParaRPr lang="en-NZ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08876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9627-BC23-42B9-B974-E072A007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Indemnity	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8002E-163C-4DD2-BBD2-02FB50E1D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Indemnifies you for amounts which you become legally liable to pay as a result of an actual or </a:t>
            </a:r>
            <a:r>
              <a:rPr lang="en-US" i="1" dirty="0"/>
              <a:t>alleged </a:t>
            </a:r>
            <a:r>
              <a:rPr lang="en-US" dirty="0"/>
              <a:t>act, error or omission in the conduct of your professional service.</a:t>
            </a:r>
          </a:p>
          <a:p>
            <a:endParaRPr lang="en-US" dirty="0"/>
          </a:p>
          <a:p>
            <a:r>
              <a:rPr lang="en-US" dirty="0"/>
              <a:t>Such as</a:t>
            </a:r>
            <a:r>
              <a:rPr lang="en-NZ" dirty="0"/>
              <a:t> –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Legal costs and expenses incurred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Third party financial loss (not property loss)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Breach of Professional Duty (negligent advice)</a:t>
            </a:r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663924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9627-BC23-42B9-B974-E072A007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Liability Insurance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8002E-163C-4DD2-BBD2-02FB50E1D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Sometimes called General Liability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Covers damage to other parties property or bodily injury whilst in connection with your business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Commonly contractually required before entering a work site</a:t>
            </a:r>
          </a:p>
          <a:p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697295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9627-BC23-42B9-B974-E072A007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Statutory Liability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8002E-163C-4DD2-BBD2-02FB50E1D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Covers the legal </a:t>
            </a:r>
            <a:r>
              <a:rPr lang="en-US" dirty="0" err="1"/>
              <a:t>defence</a:t>
            </a:r>
            <a:r>
              <a:rPr lang="en-US" dirty="0"/>
              <a:t> cots, fines and reparations imposed under certain sections of Acts of Parliament.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Most common statute claimed against is Health &amp; Safety Act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IMPORTANT NOTE – Insurance against fines incurred under the Health &amp; Safety Act is not permissible by law.  However, the </a:t>
            </a:r>
            <a:r>
              <a:rPr lang="en-US" dirty="0" err="1"/>
              <a:t>defence</a:t>
            </a:r>
            <a:r>
              <a:rPr lang="en-US" dirty="0"/>
              <a:t> costs incurred from actions brought under this Act remain Insurable, including reparations.</a:t>
            </a:r>
            <a:endParaRPr lang="en-NZ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819005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9627-BC23-42B9-B974-E072A007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 Insurance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8002E-163C-4DD2-BBD2-02FB50E1D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Material Damage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Covers accidental loss to physical property owned by you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r>
              <a:rPr lang="en-NZ" b="1" dirty="0"/>
              <a:t>Commercial Motor Vehicle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Covers accidental damage to your vehicle or damage caused to third party property by your vehicle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085072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9627-BC23-42B9-B974-E072A007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Life/Health/Keyperson Insurance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8002E-163C-4DD2-BBD2-02FB50E1D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Contingency/Disaster planning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happens if you can’t work?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happens if a key employee is unable to work?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Work with an adviser to understand what can be covered, what your options are and what works best for your situation.</a:t>
            </a:r>
            <a:endParaRPr lang="en-NZ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998898507"/>
      </p:ext>
    </p:extLst>
  </p:cSld>
  <p:clrMapOvr>
    <a:masterClrMapping/>
  </p:clrMapOvr>
</p:sld>
</file>

<file path=ppt/theme/theme1.xml><?xml version="1.0" encoding="utf-8"?>
<a:theme xmlns:a="http://schemas.openxmlformats.org/drawingml/2006/main" name="Frank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 Presentations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nk Theme" id="{89B71720-9764-402B-9C23-45102D548D0B}" vid="{116644B5-4995-418E-B75D-913022ED00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TemplateConfiguration><![CDATA[{"slideVersion":1,"isValidatorEnabled":false,"isLocked":false,"elementsMetadata":[],"slideId":"637703787157811013","enableDocumentContentUpdater":false,"version":"2.0"}]]></TemplafySlideTemplate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TemplateConfiguration><![CDATA[{"slideVersion":1,"isValidatorEnabled":false,"isLocked":false,"elementsMetadata":[],"slideId":"637703787157811013","enableDocumentContentUpdater":false,"version":"2.0"}]]></TemplafySlideTemplateConfiguration>
</file>

<file path=customXml/item1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5.xml><?xml version="1.0" encoding="utf-8"?>
<TemplafySlideTemplateConfiguration><![CDATA[{"slideVersion":1,"isValidatorEnabled":false,"isLocked":false,"elementsMetadata":[],"slideId":"637703787157811013","enableDocumentContentUpdater":false,"version":"2.0"}]]></TemplafySlideTemplateConfiguration>
</file>

<file path=customXml/item16.xml><?xml version="1.0" encoding="utf-8"?>
<TemplafySlideTemplateConfiguration><![CDATA[{"slideVersion":1,"isValidatorEnabled":false,"isLocked":false,"elementsMetadata":[],"slideId":"637703787157811013","enableDocumentContentUpdater":false,"version":"2.0"}]]></TemplafySlideTemplateConfiguration>
</file>

<file path=customXml/item1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f484ec6-76f4-4a4b-b83d-af9d82191eb7">
      <UserInfo>
        <DisplayName>Andrew McFetridge</DisplayName>
        <AccountId>303</AccountId>
        <AccountType/>
      </UserInfo>
      <UserInfo>
        <DisplayName>Ashley Mason</DisplayName>
        <AccountId>74</AccountId>
        <AccountType/>
      </UserInfo>
    </SharedWithUsers>
    <TaxCatchAll xmlns="cf484ec6-76f4-4a4b-b83d-af9d82191eb7" xsi:nil="true"/>
    <lcf76f155ced4ddcb4097134ff3c332f xmlns="3974d207-d63a-40f0-9cf3-7a627cdde4eb">
      <Terms xmlns="http://schemas.microsoft.com/office/infopath/2007/PartnerControls"/>
    </lcf76f155ced4ddcb4097134ff3c332f>
  </documentManagement>
</p:properties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slideVersion":1,"isValidatorEnabled":false,"isLocked":false,"elementsMetadata":[],"slideId":"637703787157811013","enableDocumentContentUpdater":false,"version":"2.0"}]]></TemplafySlideTemplateConfiguration>
</file>

<file path=customXml/item20.xml><?xml version="1.0" encoding="utf-8"?>
<TemplafySlideTemplateConfiguration><![CDATA[{"slideVersion":1,"isValidatorEnabled":false,"isLocked":false,"elementsMetadata":[],"slideId":"637703787157811013","enableDocumentContentUpdater":false,"version":"2.0"}]]></TemplafySlideTemplateConfiguration>
</file>

<file path=customXml/item21.xml><?xml version="1.0" encoding="utf-8"?>
<TemplafySlideFormConfiguration><![CDATA[{"formFields":[],"formDataEntries":[]}]]></TemplafySlideFormConfiguration>
</file>

<file path=customXml/item22.xml><?xml version="1.0" encoding="utf-8"?>
<TemplafySlideFormConfiguration><![CDATA[{"formFields":[],"formDataEntries":[]}]]></TemplafySlideFormConfiguration>
</file>

<file path=customXml/item23.xml><?xml version="1.0" encoding="utf-8"?>
<TemplafySlideFormConfiguration><![CDATA[{"formFields":[],"formDataEntries":[]}]]></TemplafySlideFormConfiguration>
</file>

<file path=customXml/item24.xml><?xml version="1.0" encoding="utf-8"?>
<TemplafySlideFormConfiguration><![CDATA[{"formFields":[],"formDataEntries":[]}]]></TemplafySlideFormConfiguration>
</file>

<file path=customXml/item25.xml><?xml version="1.0" encoding="utf-8"?>
<TemplafySlideFormConfiguration><![CDATA[{"formFields":[],"formDataEntries":[]}]]></TemplafySlideFormConfiguration>
</file>

<file path=customXml/item26.xml><?xml version="1.0" encoding="utf-8"?>
<TemplafySlideFormConfiguration><![CDATA[{"formFields":[],"formDataEntries":[]}]]></TemplafySlideFormConfiguration>
</file>

<file path=customXml/item27.xml><?xml version="1.0" encoding="utf-8"?>
<TemplafySlideTemplateConfiguration><![CDATA[{"slideVersion":1,"isValidatorEnabled":false,"isLocked":false,"elementsMetadata":[],"slideId":"637703787157811013","enableDocumentContentUpdater":false,"version":"2.0"}]]></TemplafySlideTemplateConfiguration>
</file>

<file path=customXml/item28.xml><?xml version="1.0" encoding="utf-8"?>
<TemplafyTemplateConfiguration><![CDATA[{"elementsMetadata":[{"elementConfiguration":{"binding":"{{Form.Title}}","disableUpdates":false,"type":"text"},"type":"shape","id":"b6dcb942-cf0a-4892-8d03-81b58ea70d96"},{"elementConfiguration":{"binding":"{{Form.Date}}","disableUpdates":false,"type":"text"},"type":"shape","id":"a27111cc-7bb8-44e0-83b2-c98acc40f0ec"}],"transformationConfigurations":[],"templateName":"Blank Template","templateDescription":"","enableDocumentContentUpdater":true,"version":"2.0"}]]></TemplafyTemplateConfiguration>
</file>

<file path=customXml/item29.xml><?xml version="1.0" encoding="utf-8"?>
<TemplafySlideFormConfiguration><![CDATA[{"formFields":[],"formDataEntries":[]}]]></TemplafySlideFormConfiguration>
</file>

<file path=customXml/item3.xml><?xml version="1.0" encoding="utf-8"?>
<TemplafySlideTemplateConfiguration><![CDATA[{"slideVersion":1,"isValidatorEnabled":false,"isLocked":false,"elementsMetadata":[],"slideId":"637703790073481177","enableDocumentContentUpdater":true,"version":"2.0"}]]></TemplafySlideTemplateConfiguration>
</file>

<file path=customXml/item30.xml><?xml version="1.0" encoding="utf-8"?>
<TemplafySlideTemplateConfiguration><![CDATA[{"slideVersion":1,"isValidatorEnabled":false,"isLocked":false,"elementsMetadata":[],"slideId":"637703787157811013","enableDocumentContentUpdater":false,"version":"2.0"}]]></TemplafySlideTemplateConfiguration>
</file>

<file path=customXml/item31.xml><?xml version="1.0" encoding="utf-8"?>
<TemplafySlideTemplateConfiguration><![CDATA[{"slideVersion":1,"isValidatorEnabled":false,"isLocked":false,"elementsMetadata":[],"slideId":"637703787157811013","enableDocumentContentUpdater":false,"version":"2.0"}]]></TemplafySlideTemplateConfiguration>
</file>

<file path=customXml/item32.xml><?xml version="1.0" encoding="utf-8"?>
<TemplafyFormConfiguration><![CDATA[{"formFields":[{"required":false,"placeholder":"","lines":1,"shareValue":false,"type":"textBox","name":"Title","label":"Title of Presentation"},{"required":false,"placeholder":"","lines":1,"shareValue":false,"type":"textBox","name":"Name","label":"Name of Presenter"},{"required":false,"placeholder":"","lines":1,"shareValue":false,"type":"textBox","name":"Date","label":"Date of Presentation"}],"formDataEntries":[]}]]></TemplafyFormConfiguration>
</file>

<file path=customXml/item33.xml><?xml version="1.0" encoding="utf-8"?>
<TemplafySlideTemplateConfiguration><![CDATA[{"slideVersion":1,"isValidatorEnabled":false,"isLocked":false,"elementsMetadata":[],"slideId":"637703787157779602","enableDocumentContentUpdater":false,"version":"2.0"}]]></TemplafySlideTemplateConfiguration>
</file>

<file path=customXml/item34.xml><?xml version="1.0" encoding="utf-8"?>
<TemplafySlideFormConfiguration><![CDATA[{"formFields":[],"formDataEntries":[]}]]></TemplafySlideFormConfiguration>
</file>

<file path=customXml/item35.xml><?xml version="1.0" encoding="utf-8"?>
<TemplafySlideFormConfiguration><![CDATA[{"formFields":[],"formDataEntries":[]}]]></TemplafySlideFormConfiguration>
</file>

<file path=customXml/item36.xml><?xml version="1.0" encoding="utf-8"?>
<TemplafySlideFormConfiguration><![CDATA[{"formFields":[],"formDataEntries":[]}]]></TemplafySlideFormConfiguration>
</file>

<file path=customXml/item37.xml><?xml version="1.0" encoding="utf-8"?>
<TemplafySlideTemplateConfiguration><![CDATA[{"slideVersion":1,"isValidatorEnabled":false,"isLocked":false,"elementsMetadata":[],"slideId":"637703787157811013","enableDocumentContentUpdater":false,"version":"2.0"}]]></TemplafySlideTemplateConfiguration>
</file>

<file path=customXml/item38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BF22B00B5B2B46A0D43AEDE3AA62D9" ma:contentTypeVersion="16" ma:contentTypeDescription="Create a new document." ma:contentTypeScope="" ma:versionID="a7f4991014c9ca1f3128b97fdee35b53">
  <xsd:schema xmlns:xsd="http://www.w3.org/2001/XMLSchema" xmlns:xs="http://www.w3.org/2001/XMLSchema" xmlns:p="http://schemas.microsoft.com/office/2006/metadata/properties" xmlns:ns2="3974d207-d63a-40f0-9cf3-7a627cdde4eb" xmlns:ns3="cf484ec6-76f4-4a4b-b83d-af9d82191eb7" targetNamespace="http://schemas.microsoft.com/office/2006/metadata/properties" ma:root="true" ma:fieldsID="7116fb46d00cd39b6bfe227012a44162" ns2:_="" ns3:_="">
    <xsd:import namespace="3974d207-d63a-40f0-9cf3-7a627cdde4eb"/>
    <xsd:import namespace="cf484ec6-76f4-4a4b-b83d-af9d82191e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4d207-d63a-40f0-9cf3-7a627cdde4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45b198-7500-4350-a871-f5a5389363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484ec6-76f4-4a4b-b83d-af9d82191eb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8676a4e-49e7-4a66-94d7-02dd7e5507cd}" ma:internalName="TaxCatchAll" ma:showField="CatchAllData" ma:web="cf484ec6-76f4-4a4b-b83d-af9d82191e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9.xml><?xml version="1.0" encoding="utf-8"?>
<TemplafySlideTemplateConfiguration><![CDATA[{"slideVersion":1,"isValidatorEnabled":false,"isLocked":false,"elementsMetadata":[],"slideId":"637703787157811013","enableDocumentContentUpdater":false,"version":"2.0"}]]></TemplafySlideTemplateConfiguration>
</file>

<file path=customXml/item4.xml><?xml version="1.0" encoding="utf-8"?>
<TemplafySlideTemplateConfiguration><![CDATA[{"slideVersion":1,"isValidatorEnabled":false,"isLocked":false,"elementsMetadata":[],"slideId":"637703787157811013","enableDocumentContentUpdater":false,"version":"2.0"}]]></TemplafySlideTemplateConfiguration>
</file>

<file path=customXml/item40.xml><?xml version="1.0" encoding="utf-8"?>
<TemplafySlideTemplateConfiguration><![CDATA[{"slideVersion":1,"isValidatorEnabled":false,"isLocked":false,"elementsMetadata":[],"slideId":"637703787157811013","enableDocumentContentUpdater":false,"version":"2.0"}]]></TemplafySlideTemplateConfiguration>
</file>

<file path=customXml/item41.xml><?xml version="1.0" encoding="utf-8"?>
<TemplafySlideFormConfiguration><![CDATA[{"formFields":[],"formDataEntries":[]}]]></TemplafySlideFormConfiguration>
</file>

<file path=customXml/item42.xml><?xml version="1.0" encoding="utf-8"?>
<TemplafySlideTemplateConfiguration><![CDATA[{"slideVersion":1,"isValidatorEnabled":false,"isLocked":false,"elementsMetadata":[],"slideId":"637703787157811013","enableDocumentContentUpdater":false,"version":"2.0"}]]></TemplafySlideTemplateConfiguration>
</file>

<file path=customXml/item43.xml><?xml version="1.0" encoding="utf-8"?>
<TemplafySlideTemplateConfiguration><![CDATA[{"slideVersion":1,"isValidatorEnabled":false,"isLocked":false,"elementsMetadata":[],"slideId":"637703787157811013","enableDocumentContentUpdater":false,"version":"2.0"}]]></TemplafySlideTemplateConfiguration>
</file>

<file path=customXml/item44.xml><?xml version="1.0" encoding="utf-8"?>
<TemplafySlideFormConfiguration><![CDATA[{"formFields":[],"formDataEntries":[]}]]></TemplafySlideFormConfiguration>
</file>

<file path=customXml/item45.xml><?xml version="1.0" encoding="utf-8"?>
<TemplafySlideTemplateConfiguration><![CDATA[{"slideVersion":1,"isValidatorEnabled":false,"isLocked":false,"elementsMetadata":[],"slideId":"637703787157811013","enableDocumentContentUpdater":false,"version":"2.0"}]]></TemplafySlideTemplateConfiguration>
</file>

<file path=customXml/item46.xml><?xml version="1.0" encoding="utf-8"?>
<TemplafySlideFormConfiguration><![CDATA[{"formFields":[],"formDataEntries":[]}]]></TemplafySlideFormConfiguration>
</file>

<file path=customXml/item47.xml><?xml version="1.0" encoding="utf-8"?>
<TemplafySlideTemplateConfiguration><![CDATA[{"slideVersion":1,"isValidatorEnabled":false,"isLocked":false,"elementsMetadata":[],"slideId":"637703787157811013","enableDocumentContentUpdater":false,"version":"2.0"}]]></TemplafySlideTemplate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slideVersion":1,"isValidatorEnabled":false,"isLocked":false,"elementsMetadata":[],"slideId":"637703787157811013","enableDocumentContentUpdater":false,"version":"2.0"}]]></TemplafySlideTemplateConfiguration>
</file>

<file path=customXml/item7.xml><?xml version="1.0" encoding="utf-8"?>
<TemplafySlideTemplateConfiguration><![CDATA[{"slideVersion":1,"isValidatorEnabled":false,"isLocked":false,"elementsMetadata":[],"slideId":"637703790073436567","enableDocumentContentUpdater":true,"version":"2.0"}]]></TemplafySlideTemplate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AE3C4DF0-1563-4405-941F-74EEAA2437D9}">
  <ds:schemaRefs/>
</ds:datastoreItem>
</file>

<file path=customXml/itemProps10.xml><?xml version="1.0" encoding="utf-8"?>
<ds:datastoreItem xmlns:ds="http://schemas.openxmlformats.org/officeDocument/2006/customXml" ds:itemID="{074D860B-DEDC-4ED2-B00F-5CF74DA0062C}">
  <ds:schemaRefs/>
</ds:datastoreItem>
</file>

<file path=customXml/itemProps11.xml><?xml version="1.0" encoding="utf-8"?>
<ds:datastoreItem xmlns:ds="http://schemas.openxmlformats.org/officeDocument/2006/customXml" ds:itemID="{3C1F1027-A655-40C1-8358-91C6B87EBB76}">
  <ds:schemaRefs/>
</ds:datastoreItem>
</file>

<file path=customXml/itemProps12.xml><?xml version="1.0" encoding="utf-8"?>
<ds:datastoreItem xmlns:ds="http://schemas.openxmlformats.org/officeDocument/2006/customXml" ds:itemID="{FED21D9D-12C9-48DE-B13E-EA83942BD056}">
  <ds:schemaRefs/>
</ds:datastoreItem>
</file>

<file path=customXml/itemProps13.xml><?xml version="1.0" encoding="utf-8"?>
<ds:datastoreItem xmlns:ds="http://schemas.openxmlformats.org/officeDocument/2006/customXml" ds:itemID="{9D85DDF6-726C-4043-9418-A6DB8457EEE6}">
  <ds:schemaRefs/>
</ds:datastoreItem>
</file>

<file path=customXml/itemProps14.xml><?xml version="1.0" encoding="utf-8"?>
<ds:datastoreItem xmlns:ds="http://schemas.openxmlformats.org/officeDocument/2006/customXml" ds:itemID="{6FAA8FFC-6C8E-4793-9CFA-11A4B075F162}">
  <ds:schemaRefs>
    <ds:schemaRef ds:uri="http://schemas.microsoft.com/sharepoint/v3/contenttype/forms"/>
  </ds:schemaRefs>
</ds:datastoreItem>
</file>

<file path=customXml/itemProps15.xml><?xml version="1.0" encoding="utf-8"?>
<ds:datastoreItem xmlns:ds="http://schemas.openxmlformats.org/officeDocument/2006/customXml" ds:itemID="{CEADAADC-7F63-498A-A3D6-7AB699E7F24D}">
  <ds:schemaRefs/>
</ds:datastoreItem>
</file>

<file path=customXml/itemProps16.xml><?xml version="1.0" encoding="utf-8"?>
<ds:datastoreItem xmlns:ds="http://schemas.openxmlformats.org/officeDocument/2006/customXml" ds:itemID="{62ED90B8-8796-4BFC-8A27-E490A3C0DE43}">
  <ds:schemaRefs/>
</ds:datastoreItem>
</file>

<file path=customXml/itemProps17.xml><?xml version="1.0" encoding="utf-8"?>
<ds:datastoreItem xmlns:ds="http://schemas.openxmlformats.org/officeDocument/2006/customXml" ds:itemID="{CE1F5BC1-11A0-4316-B77A-0240D1528577}">
  <ds:schemaRefs>
    <ds:schemaRef ds:uri="http://schemas.microsoft.com/office/2006/metadata/properties"/>
    <ds:schemaRef ds:uri="http://schemas.microsoft.com/office/infopath/2007/PartnerControls"/>
    <ds:schemaRef ds:uri="6b8e0822-76c3-4d7a-abeb-b6d9659171ea"/>
    <ds:schemaRef ds:uri="40a1df7c-4001-4230-af90-e437c51430f6"/>
  </ds:schemaRefs>
</ds:datastoreItem>
</file>

<file path=customXml/itemProps18.xml><?xml version="1.0" encoding="utf-8"?>
<ds:datastoreItem xmlns:ds="http://schemas.openxmlformats.org/officeDocument/2006/customXml" ds:itemID="{741AC454-CD40-4CAF-AA8E-DCBAFEAB51E5}">
  <ds:schemaRefs/>
</ds:datastoreItem>
</file>

<file path=customXml/itemProps19.xml><?xml version="1.0" encoding="utf-8"?>
<ds:datastoreItem xmlns:ds="http://schemas.openxmlformats.org/officeDocument/2006/customXml" ds:itemID="{280682D9-AF22-4838-A9FF-1CB6B2704A3A}">
  <ds:schemaRefs/>
</ds:datastoreItem>
</file>

<file path=customXml/itemProps2.xml><?xml version="1.0" encoding="utf-8"?>
<ds:datastoreItem xmlns:ds="http://schemas.openxmlformats.org/officeDocument/2006/customXml" ds:itemID="{19962D84-1AA4-4FBD-BF44-6001D2CB3931}">
  <ds:schemaRefs/>
</ds:datastoreItem>
</file>

<file path=customXml/itemProps20.xml><?xml version="1.0" encoding="utf-8"?>
<ds:datastoreItem xmlns:ds="http://schemas.openxmlformats.org/officeDocument/2006/customXml" ds:itemID="{22DD5645-41F5-4221-9E33-E2DC6E4ACF10}">
  <ds:schemaRefs/>
</ds:datastoreItem>
</file>

<file path=customXml/itemProps21.xml><?xml version="1.0" encoding="utf-8"?>
<ds:datastoreItem xmlns:ds="http://schemas.openxmlformats.org/officeDocument/2006/customXml" ds:itemID="{4D356A97-4DB0-4B19-B96A-AD9084214828}">
  <ds:schemaRefs/>
</ds:datastoreItem>
</file>

<file path=customXml/itemProps22.xml><?xml version="1.0" encoding="utf-8"?>
<ds:datastoreItem xmlns:ds="http://schemas.openxmlformats.org/officeDocument/2006/customXml" ds:itemID="{2AE49F1C-6189-4F9F-B22E-FCFB73FF69EB}">
  <ds:schemaRefs/>
</ds:datastoreItem>
</file>

<file path=customXml/itemProps23.xml><?xml version="1.0" encoding="utf-8"?>
<ds:datastoreItem xmlns:ds="http://schemas.openxmlformats.org/officeDocument/2006/customXml" ds:itemID="{4E55BDE6-EC4F-4EB3-B655-34394C07F105}">
  <ds:schemaRefs/>
</ds:datastoreItem>
</file>

<file path=customXml/itemProps24.xml><?xml version="1.0" encoding="utf-8"?>
<ds:datastoreItem xmlns:ds="http://schemas.openxmlformats.org/officeDocument/2006/customXml" ds:itemID="{5B5528F0-9E36-42EA-8B8A-BC91A7326A78}">
  <ds:schemaRefs/>
</ds:datastoreItem>
</file>

<file path=customXml/itemProps25.xml><?xml version="1.0" encoding="utf-8"?>
<ds:datastoreItem xmlns:ds="http://schemas.openxmlformats.org/officeDocument/2006/customXml" ds:itemID="{18F1002E-8F26-467C-A2DE-C1063B1AF853}">
  <ds:schemaRefs/>
</ds:datastoreItem>
</file>

<file path=customXml/itemProps26.xml><?xml version="1.0" encoding="utf-8"?>
<ds:datastoreItem xmlns:ds="http://schemas.openxmlformats.org/officeDocument/2006/customXml" ds:itemID="{E2151166-EFB7-4C1B-B1C4-131FD863ED68}">
  <ds:schemaRefs/>
</ds:datastoreItem>
</file>

<file path=customXml/itemProps27.xml><?xml version="1.0" encoding="utf-8"?>
<ds:datastoreItem xmlns:ds="http://schemas.openxmlformats.org/officeDocument/2006/customXml" ds:itemID="{DD150A89-E48A-4644-A7C0-FECE7032F731}">
  <ds:schemaRefs/>
</ds:datastoreItem>
</file>

<file path=customXml/itemProps28.xml><?xml version="1.0" encoding="utf-8"?>
<ds:datastoreItem xmlns:ds="http://schemas.openxmlformats.org/officeDocument/2006/customXml" ds:itemID="{A0C3F2E8-02C1-4797-BD3D-2EFA7DE78039}">
  <ds:schemaRefs/>
</ds:datastoreItem>
</file>

<file path=customXml/itemProps29.xml><?xml version="1.0" encoding="utf-8"?>
<ds:datastoreItem xmlns:ds="http://schemas.openxmlformats.org/officeDocument/2006/customXml" ds:itemID="{F6FA22AA-3AD6-48FC-A7D0-A15B51B80C07}">
  <ds:schemaRefs/>
</ds:datastoreItem>
</file>

<file path=customXml/itemProps3.xml><?xml version="1.0" encoding="utf-8"?>
<ds:datastoreItem xmlns:ds="http://schemas.openxmlformats.org/officeDocument/2006/customXml" ds:itemID="{D5088228-405C-420E-ACFB-13CA651CB55A}">
  <ds:schemaRefs/>
</ds:datastoreItem>
</file>

<file path=customXml/itemProps30.xml><?xml version="1.0" encoding="utf-8"?>
<ds:datastoreItem xmlns:ds="http://schemas.openxmlformats.org/officeDocument/2006/customXml" ds:itemID="{29ABAFC8-B05A-4C0E-9D7D-79E9C102FECD}">
  <ds:schemaRefs/>
</ds:datastoreItem>
</file>

<file path=customXml/itemProps31.xml><?xml version="1.0" encoding="utf-8"?>
<ds:datastoreItem xmlns:ds="http://schemas.openxmlformats.org/officeDocument/2006/customXml" ds:itemID="{387BC29B-1573-4D08-A5D7-215886D4ED7B}">
  <ds:schemaRefs/>
</ds:datastoreItem>
</file>

<file path=customXml/itemProps32.xml><?xml version="1.0" encoding="utf-8"?>
<ds:datastoreItem xmlns:ds="http://schemas.openxmlformats.org/officeDocument/2006/customXml" ds:itemID="{CBD11B51-AD6A-46B9-B99F-3BBB9705A637}">
  <ds:schemaRefs/>
</ds:datastoreItem>
</file>

<file path=customXml/itemProps33.xml><?xml version="1.0" encoding="utf-8"?>
<ds:datastoreItem xmlns:ds="http://schemas.openxmlformats.org/officeDocument/2006/customXml" ds:itemID="{21AC0FE8-83E9-49CF-A208-2964A3DA0A62}">
  <ds:schemaRefs/>
</ds:datastoreItem>
</file>

<file path=customXml/itemProps34.xml><?xml version="1.0" encoding="utf-8"?>
<ds:datastoreItem xmlns:ds="http://schemas.openxmlformats.org/officeDocument/2006/customXml" ds:itemID="{52C86082-1B89-4FE4-9A44-660AEF4D5682}">
  <ds:schemaRefs/>
</ds:datastoreItem>
</file>

<file path=customXml/itemProps35.xml><?xml version="1.0" encoding="utf-8"?>
<ds:datastoreItem xmlns:ds="http://schemas.openxmlformats.org/officeDocument/2006/customXml" ds:itemID="{EF5717BD-41AE-4C14-A137-7FEEB88482C3}">
  <ds:schemaRefs/>
</ds:datastoreItem>
</file>

<file path=customXml/itemProps36.xml><?xml version="1.0" encoding="utf-8"?>
<ds:datastoreItem xmlns:ds="http://schemas.openxmlformats.org/officeDocument/2006/customXml" ds:itemID="{44A6BAA9-72F0-42F5-8C31-4640DEB677F1}">
  <ds:schemaRefs/>
</ds:datastoreItem>
</file>

<file path=customXml/itemProps37.xml><?xml version="1.0" encoding="utf-8"?>
<ds:datastoreItem xmlns:ds="http://schemas.openxmlformats.org/officeDocument/2006/customXml" ds:itemID="{ECFB82D3-9EB1-4EC8-8F47-182A7728479B}">
  <ds:schemaRefs/>
</ds:datastoreItem>
</file>

<file path=customXml/itemProps38.xml><?xml version="1.0" encoding="utf-8"?>
<ds:datastoreItem xmlns:ds="http://schemas.openxmlformats.org/officeDocument/2006/customXml" ds:itemID="{885D4516-7A03-4065-9638-E7DD8CBC7DF7}"/>
</file>

<file path=customXml/itemProps39.xml><?xml version="1.0" encoding="utf-8"?>
<ds:datastoreItem xmlns:ds="http://schemas.openxmlformats.org/officeDocument/2006/customXml" ds:itemID="{49F2ECE1-B36F-4C13-83A7-84BE2B6F73E6}">
  <ds:schemaRefs/>
</ds:datastoreItem>
</file>

<file path=customXml/itemProps4.xml><?xml version="1.0" encoding="utf-8"?>
<ds:datastoreItem xmlns:ds="http://schemas.openxmlformats.org/officeDocument/2006/customXml" ds:itemID="{08BF7AC4-6513-4C7B-908E-820DC6732818}">
  <ds:schemaRefs/>
</ds:datastoreItem>
</file>

<file path=customXml/itemProps40.xml><?xml version="1.0" encoding="utf-8"?>
<ds:datastoreItem xmlns:ds="http://schemas.openxmlformats.org/officeDocument/2006/customXml" ds:itemID="{B2FE9DB2-614A-4904-BB83-238DCE249659}">
  <ds:schemaRefs/>
</ds:datastoreItem>
</file>

<file path=customXml/itemProps41.xml><?xml version="1.0" encoding="utf-8"?>
<ds:datastoreItem xmlns:ds="http://schemas.openxmlformats.org/officeDocument/2006/customXml" ds:itemID="{D3CA9C39-EC9B-4367-8C2A-74C04F8F1CA5}">
  <ds:schemaRefs/>
</ds:datastoreItem>
</file>

<file path=customXml/itemProps42.xml><?xml version="1.0" encoding="utf-8"?>
<ds:datastoreItem xmlns:ds="http://schemas.openxmlformats.org/officeDocument/2006/customXml" ds:itemID="{1E49722B-3386-4978-8469-FB90050F53B2}">
  <ds:schemaRefs/>
</ds:datastoreItem>
</file>

<file path=customXml/itemProps43.xml><?xml version="1.0" encoding="utf-8"?>
<ds:datastoreItem xmlns:ds="http://schemas.openxmlformats.org/officeDocument/2006/customXml" ds:itemID="{51A116E9-4C68-414D-A32C-347C220C5EB3}">
  <ds:schemaRefs/>
</ds:datastoreItem>
</file>

<file path=customXml/itemProps44.xml><?xml version="1.0" encoding="utf-8"?>
<ds:datastoreItem xmlns:ds="http://schemas.openxmlformats.org/officeDocument/2006/customXml" ds:itemID="{28C6C224-95F0-405E-B515-93F99C6E4DF6}">
  <ds:schemaRefs/>
</ds:datastoreItem>
</file>

<file path=customXml/itemProps45.xml><?xml version="1.0" encoding="utf-8"?>
<ds:datastoreItem xmlns:ds="http://schemas.openxmlformats.org/officeDocument/2006/customXml" ds:itemID="{57DFCF16-5FDD-4797-8AAB-BF2D3790E004}">
  <ds:schemaRefs/>
</ds:datastoreItem>
</file>

<file path=customXml/itemProps46.xml><?xml version="1.0" encoding="utf-8"?>
<ds:datastoreItem xmlns:ds="http://schemas.openxmlformats.org/officeDocument/2006/customXml" ds:itemID="{228AFBD6-4594-4D6A-AF16-67D4B9368F6D}">
  <ds:schemaRefs/>
</ds:datastoreItem>
</file>

<file path=customXml/itemProps47.xml><?xml version="1.0" encoding="utf-8"?>
<ds:datastoreItem xmlns:ds="http://schemas.openxmlformats.org/officeDocument/2006/customXml" ds:itemID="{B5402C5E-325F-46E1-8E10-10683A69FED7}">
  <ds:schemaRefs/>
</ds:datastoreItem>
</file>

<file path=customXml/itemProps5.xml><?xml version="1.0" encoding="utf-8"?>
<ds:datastoreItem xmlns:ds="http://schemas.openxmlformats.org/officeDocument/2006/customXml" ds:itemID="{F6F31DDB-62E5-4D2B-9AAB-79EB566C31DF}">
  <ds:schemaRefs/>
</ds:datastoreItem>
</file>

<file path=customXml/itemProps6.xml><?xml version="1.0" encoding="utf-8"?>
<ds:datastoreItem xmlns:ds="http://schemas.openxmlformats.org/officeDocument/2006/customXml" ds:itemID="{B9C17F22-0C80-464B-960D-83C25D550B3C}">
  <ds:schemaRefs/>
</ds:datastoreItem>
</file>

<file path=customXml/itemProps7.xml><?xml version="1.0" encoding="utf-8"?>
<ds:datastoreItem xmlns:ds="http://schemas.openxmlformats.org/officeDocument/2006/customXml" ds:itemID="{A0337143-88D4-4C76-846F-C5EB4EFB66A0}">
  <ds:schemaRefs/>
</ds:datastoreItem>
</file>

<file path=customXml/itemProps8.xml><?xml version="1.0" encoding="utf-8"?>
<ds:datastoreItem xmlns:ds="http://schemas.openxmlformats.org/officeDocument/2006/customXml" ds:itemID="{1BFB783B-A296-46AC-BF1D-D9B5DAAC542F}">
  <ds:schemaRefs/>
</ds:datastoreItem>
</file>

<file path=customXml/itemProps9.xml><?xml version="1.0" encoding="utf-8"?>
<ds:datastoreItem xmlns:ds="http://schemas.openxmlformats.org/officeDocument/2006/customXml" ds:itemID="{516812B8-31BC-4493-B97F-A5F478764C4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341</TotalTime>
  <Words>1169</Words>
  <Application>Microsoft Office PowerPoint</Application>
  <PresentationFormat>Widescreen</PresentationFormat>
  <Paragraphs>138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Raleway</vt:lpstr>
      <vt:lpstr>Frank Theme</vt:lpstr>
      <vt:lpstr>Insurance Discussion for BOINZ</vt:lpstr>
      <vt:lpstr>PowerPoint Presentation</vt:lpstr>
      <vt:lpstr>Topics for Discussion </vt:lpstr>
      <vt:lpstr>Main policies to consider</vt:lpstr>
      <vt:lpstr>Professional Indemnity </vt:lpstr>
      <vt:lpstr>Public Liability Insurance</vt:lpstr>
      <vt:lpstr>Statutory Liability</vt:lpstr>
      <vt:lpstr>Asset Insurance</vt:lpstr>
      <vt:lpstr>Life/Health/Keyperson Insurance</vt:lpstr>
      <vt:lpstr>Key things to get right </vt:lpstr>
      <vt:lpstr>Key things to get right </vt:lpstr>
      <vt:lpstr>Key things to get right</vt:lpstr>
      <vt:lpstr>Key things to get right</vt:lpstr>
      <vt:lpstr>How much cover is right?</vt:lpstr>
      <vt:lpstr>Common Exclusions</vt:lpstr>
      <vt:lpstr>Run-off Cover/Insurance</vt:lpstr>
      <vt:lpstr>Claim Example </vt:lpstr>
      <vt:lpstr>Claim Example</vt:lpstr>
      <vt:lpstr>Claim Example</vt:lpstr>
      <vt:lpstr>Claim Example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Colson</dc:creator>
  <cp:lastModifiedBy>Andrew McFetridge</cp:lastModifiedBy>
  <cp:revision>37</cp:revision>
  <dcterms:created xsi:type="dcterms:W3CDTF">2022-08-22T00:38:10Z</dcterms:created>
  <dcterms:modified xsi:type="dcterms:W3CDTF">2022-08-23T21:53:00Z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2021-10-21T02:10:07</vt:lpwstr>
  </property>
  <property fmtid="{D5CDD505-2E9C-101B-9397-08002B2CF9AE}" pid="3" name="TemplafyTenantId">
    <vt:lpwstr>frankrisk</vt:lpwstr>
  </property>
  <property fmtid="{D5CDD505-2E9C-101B-9397-08002B2CF9AE}" pid="4" name="TemplafyTemplateId">
    <vt:lpwstr>637703790060175341</vt:lpwstr>
  </property>
  <property fmtid="{D5CDD505-2E9C-101B-9397-08002B2CF9AE}" pid="5" name="TemplafyUserProfileId">
    <vt:lpwstr>637650325545095934</vt:lpwstr>
  </property>
  <property fmtid="{D5CDD505-2E9C-101B-9397-08002B2CF9AE}" pid="6" name="TemplafyLanguageCode">
    <vt:lpwstr>en-NZ</vt:lpwstr>
  </property>
  <property fmtid="{D5CDD505-2E9C-101B-9397-08002B2CF9AE}" pid="7" name="TemplafyFromBlank">
    <vt:bool>true</vt:bool>
  </property>
  <property fmtid="{D5CDD505-2E9C-101B-9397-08002B2CF9AE}" pid="8" name="ContentTypeId">
    <vt:lpwstr>0x010100171DE4534C26624094329F51951B60D1</vt:lpwstr>
  </property>
  <property fmtid="{D5CDD505-2E9C-101B-9397-08002B2CF9AE}" pid="9" name="MediaServiceImageTags">
    <vt:lpwstr/>
  </property>
</Properties>
</file>