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62" r:id="rId6"/>
    <p:sldId id="261" r:id="rId7"/>
    <p:sldId id="265" r:id="rId8"/>
    <p:sldId id="271" r:id="rId9"/>
    <p:sldId id="264" r:id="rId10"/>
    <p:sldId id="276" r:id="rId11"/>
    <p:sldId id="266" r:id="rId12"/>
    <p:sldId id="275" r:id="rId13"/>
    <p:sldId id="268" r:id="rId14"/>
    <p:sldId id="273" r:id="rId15"/>
    <p:sldId id="263" r:id="rId16"/>
    <p:sldId id="274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475" autoAdjust="0"/>
  </p:normalViewPr>
  <p:slideViewPr>
    <p:cSldViewPr>
      <p:cViewPr>
        <p:scale>
          <a:sx n="66" d="100"/>
          <a:sy n="66" d="100"/>
        </p:scale>
        <p:origin x="14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2011.igem.org/Team:UNIST_Korea/project/Judging_Form" TargetMode="External"/><Relationship Id="rId1" Type="http://schemas.openxmlformats.org/officeDocument/2006/relationships/image" Target="../media/image9.jpeg"/><Relationship Id="rId4" Type="http://schemas.openxmlformats.org/officeDocument/2006/relationships/hyperlink" Target="http://commons.wikimedia.org/wiki/question_mark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2011.igem.org/Team:UNIST_Korea/project/Judging_Form" TargetMode="External"/><Relationship Id="rId1" Type="http://schemas.openxmlformats.org/officeDocument/2006/relationships/image" Target="../media/image17.jpeg"/><Relationship Id="rId4" Type="http://schemas.openxmlformats.org/officeDocument/2006/relationships/hyperlink" Target="http://commons.wikimedia.org/wiki/question_mark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2011.igem.org/Team:UNIST_Korea/project/Judging_Form" TargetMode="External"/><Relationship Id="rId1" Type="http://schemas.openxmlformats.org/officeDocument/2006/relationships/image" Target="../media/image9.jpeg"/><Relationship Id="rId4" Type="http://schemas.openxmlformats.org/officeDocument/2006/relationships/hyperlink" Target="http://commons.wikimedia.org/wiki/question_mark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2011.igem.org/Team:UNIST_Korea/project/Judging_Form" TargetMode="External"/><Relationship Id="rId1" Type="http://schemas.openxmlformats.org/officeDocument/2006/relationships/image" Target="../media/image17.jpeg"/><Relationship Id="rId4" Type="http://schemas.openxmlformats.org/officeDocument/2006/relationships/hyperlink" Target="http://commons.wikimedia.org/wiki/question_mar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DF6F8-AD3D-4B14-BB23-8E0B03247AE7}" type="doc">
      <dgm:prSet loTypeId="urn:microsoft.com/office/officeart/2005/8/layout/vList3" loCatId="list" qsTypeId="urn:microsoft.com/office/officeart/2005/8/quickstyle/3d7" qsCatId="3D" csTypeId="urn:microsoft.com/office/officeart/2005/8/colors/accent1_2" csCatId="accent1" phldr="1"/>
      <dgm:spPr/>
    </dgm:pt>
    <dgm:pt modelId="{F25693A8-CE3D-4AA3-A50E-7D15DE69FCD9}">
      <dgm:prSet phldrT="[Text]"/>
      <dgm:spPr/>
      <dgm:t>
        <a:bodyPr/>
        <a:lstStyle/>
        <a:p>
          <a:r>
            <a:rPr lang="en-NZ" dirty="0"/>
            <a:t>Compressible ground </a:t>
          </a:r>
          <a:endParaRPr lang="en-GB" dirty="0"/>
        </a:p>
      </dgm:t>
    </dgm:pt>
    <dgm:pt modelId="{96302AA1-605A-4205-AE11-50360527A6CF}" type="parTrans" cxnId="{8223FD07-9C25-408A-B8DB-C3C8AFE28892}">
      <dgm:prSet/>
      <dgm:spPr/>
      <dgm:t>
        <a:bodyPr/>
        <a:lstStyle/>
        <a:p>
          <a:endParaRPr lang="en-GB"/>
        </a:p>
      </dgm:t>
    </dgm:pt>
    <dgm:pt modelId="{C9B5AFA5-F389-4CB8-BD92-E6614F56D8D4}" type="sibTrans" cxnId="{8223FD07-9C25-408A-B8DB-C3C8AFE28892}">
      <dgm:prSet/>
      <dgm:spPr/>
      <dgm:t>
        <a:bodyPr/>
        <a:lstStyle/>
        <a:p>
          <a:endParaRPr lang="en-GB"/>
        </a:p>
      </dgm:t>
    </dgm:pt>
    <dgm:pt modelId="{873070C8-4283-4BDB-A404-8B0DCC48F9BA}">
      <dgm:prSet phldrT="[Text]"/>
      <dgm:spPr/>
      <dgm:t>
        <a:bodyPr/>
        <a:lstStyle/>
        <a:p>
          <a:r>
            <a:rPr lang="en-NZ" dirty="0"/>
            <a:t>Expansive soils </a:t>
          </a:r>
          <a:endParaRPr lang="en-GB" dirty="0"/>
        </a:p>
      </dgm:t>
    </dgm:pt>
    <dgm:pt modelId="{C648A294-B2C4-4EB9-BA4F-227D47B4E124}" type="parTrans" cxnId="{076B66C8-7674-49AC-BD69-585C84DF3175}">
      <dgm:prSet/>
      <dgm:spPr/>
      <dgm:t>
        <a:bodyPr/>
        <a:lstStyle/>
        <a:p>
          <a:endParaRPr lang="en-GB"/>
        </a:p>
      </dgm:t>
    </dgm:pt>
    <dgm:pt modelId="{AC10DDFD-7AA2-4277-AF54-47DC0DA57555}" type="sibTrans" cxnId="{076B66C8-7674-49AC-BD69-585C84DF3175}">
      <dgm:prSet/>
      <dgm:spPr/>
      <dgm:t>
        <a:bodyPr/>
        <a:lstStyle/>
        <a:p>
          <a:endParaRPr lang="en-GB"/>
        </a:p>
      </dgm:t>
    </dgm:pt>
    <dgm:pt modelId="{D86CEE71-E246-4990-B993-F96FF957253C}">
      <dgm:prSet phldrT="[Text]"/>
      <dgm:spPr/>
      <dgm:t>
        <a:bodyPr/>
        <a:lstStyle/>
        <a:p>
          <a:r>
            <a:rPr lang="en-NZ" dirty="0"/>
            <a:t>Excessive movement</a:t>
          </a:r>
          <a:endParaRPr lang="en-GB" dirty="0"/>
        </a:p>
      </dgm:t>
    </dgm:pt>
    <dgm:pt modelId="{7136EC88-335E-4CC8-8DA1-AA1ABCFA6F0C}" type="parTrans" cxnId="{A0C75730-0B37-4E6E-8EC1-FB4119D85A72}">
      <dgm:prSet/>
      <dgm:spPr/>
      <dgm:t>
        <a:bodyPr/>
        <a:lstStyle/>
        <a:p>
          <a:endParaRPr lang="en-GB"/>
        </a:p>
      </dgm:t>
    </dgm:pt>
    <dgm:pt modelId="{D4D793EA-FB46-49EE-923B-A1F1E0F8BF09}" type="sibTrans" cxnId="{A0C75730-0B37-4E6E-8EC1-FB4119D85A72}">
      <dgm:prSet/>
      <dgm:spPr/>
      <dgm:t>
        <a:bodyPr/>
        <a:lstStyle/>
        <a:p>
          <a:endParaRPr lang="en-GB"/>
        </a:p>
      </dgm:t>
    </dgm:pt>
    <dgm:pt modelId="{931B8C3D-73B5-4EFB-B662-A2265C647552}">
      <dgm:prSet phldrT="[Text]"/>
      <dgm:spPr/>
      <dgm:t>
        <a:bodyPr/>
        <a:lstStyle/>
        <a:p>
          <a:r>
            <a:rPr lang="en-NZ" dirty="0"/>
            <a:t>300kPa</a:t>
          </a:r>
          <a:endParaRPr lang="en-GB" dirty="0"/>
        </a:p>
      </dgm:t>
    </dgm:pt>
    <dgm:pt modelId="{E9E1EB37-A0CC-4F38-B062-519104B9DB5C}" type="parTrans" cxnId="{DE1586FF-4ECB-4C47-93BC-BC8776ACCF7C}">
      <dgm:prSet/>
      <dgm:spPr/>
      <dgm:t>
        <a:bodyPr/>
        <a:lstStyle/>
        <a:p>
          <a:endParaRPr lang="en-GB"/>
        </a:p>
      </dgm:t>
    </dgm:pt>
    <dgm:pt modelId="{05BBD826-83E1-4F36-9358-95BB5489B4B4}" type="sibTrans" cxnId="{DE1586FF-4ECB-4C47-93BC-BC8776ACCF7C}">
      <dgm:prSet/>
      <dgm:spPr/>
      <dgm:t>
        <a:bodyPr/>
        <a:lstStyle/>
        <a:p>
          <a:endParaRPr lang="en-GB"/>
        </a:p>
      </dgm:t>
    </dgm:pt>
    <dgm:pt modelId="{02AE7777-4132-40DC-BF5F-04EA41EB52EF}">
      <dgm:prSet phldrT="[Text]"/>
      <dgm:spPr/>
      <dgm:t>
        <a:bodyPr/>
        <a:lstStyle/>
        <a:p>
          <a:r>
            <a:rPr lang="en-NZ" dirty="0"/>
            <a:t>Liquefaction</a:t>
          </a:r>
          <a:endParaRPr lang="en-GB" dirty="0"/>
        </a:p>
      </dgm:t>
    </dgm:pt>
    <dgm:pt modelId="{2A93E944-7D7F-4ACD-8FD8-282702C33B78}" type="parTrans" cxnId="{E5281121-20C8-4B52-88A4-69CE1C087082}">
      <dgm:prSet/>
      <dgm:spPr/>
      <dgm:t>
        <a:bodyPr/>
        <a:lstStyle/>
        <a:p>
          <a:endParaRPr lang="en-GB"/>
        </a:p>
      </dgm:t>
    </dgm:pt>
    <dgm:pt modelId="{1CE15E9D-B0BF-443E-8614-B4BE892C0B43}" type="sibTrans" cxnId="{E5281121-20C8-4B52-88A4-69CE1C087082}">
      <dgm:prSet/>
      <dgm:spPr/>
      <dgm:t>
        <a:bodyPr/>
        <a:lstStyle/>
        <a:p>
          <a:endParaRPr lang="en-GB"/>
        </a:p>
      </dgm:t>
    </dgm:pt>
    <dgm:pt modelId="{4FAD46FC-1E13-40AF-B0A0-51C3E9EABA4C}" type="pres">
      <dgm:prSet presAssocID="{5EBDF6F8-AD3D-4B14-BB23-8E0B03247AE7}" presName="linearFlow" presStyleCnt="0">
        <dgm:presLayoutVars>
          <dgm:dir/>
          <dgm:resizeHandles val="exact"/>
        </dgm:presLayoutVars>
      </dgm:prSet>
      <dgm:spPr/>
    </dgm:pt>
    <dgm:pt modelId="{C79900A2-EB21-468F-BC5E-6E0622215909}" type="pres">
      <dgm:prSet presAssocID="{931B8C3D-73B5-4EFB-B662-A2265C647552}" presName="composite" presStyleCnt="0"/>
      <dgm:spPr/>
    </dgm:pt>
    <dgm:pt modelId="{2E6163D7-4B31-427C-875B-0D9A106DE1A1}" type="pres">
      <dgm:prSet presAssocID="{931B8C3D-73B5-4EFB-B662-A2265C647552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DE0945E3-05EC-44D3-B9C4-C2577625B0CC}" type="pres">
      <dgm:prSet presAssocID="{931B8C3D-73B5-4EFB-B662-A2265C647552}" presName="txShp" presStyleLbl="node1" presStyleIdx="0" presStyleCnt="5">
        <dgm:presLayoutVars>
          <dgm:bulletEnabled val="1"/>
        </dgm:presLayoutVars>
      </dgm:prSet>
      <dgm:spPr/>
    </dgm:pt>
    <dgm:pt modelId="{3422E32B-2E7C-484F-B46F-9881D000683F}" type="pres">
      <dgm:prSet presAssocID="{05BBD826-83E1-4F36-9358-95BB5489B4B4}" presName="spacing" presStyleCnt="0"/>
      <dgm:spPr/>
    </dgm:pt>
    <dgm:pt modelId="{5F5089D7-970E-4302-8C11-734A21509BFC}" type="pres">
      <dgm:prSet presAssocID="{02AE7777-4132-40DC-BF5F-04EA41EB52EF}" presName="composite" presStyleCnt="0"/>
      <dgm:spPr/>
    </dgm:pt>
    <dgm:pt modelId="{AB9AEC87-205C-4CAC-8B87-399081B5570E}" type="pres">
      <dgm:prSet presAssocID="{02AE7777-4132-40DC-BF5F-04EA41EB52EF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5000" b="-15000"/>
          </a:stretch>
        </a:blipFill>
      </dgm:spPr>
    </dgm:pt>
    <dgm:pt modelId="{36FA5D73-C6BE-44B7-ACFF-905CB5F102EC}" type="pres">
      <dgm:prSet presAssocID="{02AE7777-4132-40DC-BF5F-04EA41EB52EF}" presName="txShp" presStyleLbl="node1" presStyleIdx="1" presStyleCnt="5">
        <dgm:presLayoutVars>
          <dgm:bulletEnabled val="1"/>
        </dgm:presLayoutVars>
      </dgm:prSet>
      <dgm:spPr/>
    </dgm:pt>
    <dgm:pt modelId="{200A9F82-E2B8-436E-87A9-A06D411A5063}" type="pres">
      <dgm:prSet presAssocID="{1CE15E9D-B0BF-443E-8614-B4BE892C0B43}" presName="spacing" presStyleCnt="0"/>
      <dgm:spPr/>
    </dgm:pt>
    <dgm:pt modelId="{8936E914-6EBB-4D77-BCEF-CDC8DD980678}" type="pres">
      <dgm:prSet presAssocID="{F25693A8-CE3D-4AA3-A50E-7D15DE69FCD9}" presName="composite" presStyleCnt="0"/>
      <dgm:spPr/>
    </dgm:pt>
    <dgm:pt modelId="{035C103A-0CE0-4305-81AB-7D3AE6DE5865}" type="pres">
      <dgm:prSet presAssocID="{F25693A8-CE3D-4AA3-A50E-7D15DE69FCD9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D52D510F-042F-4E60-BD16-37B4ADDB0464}" type="pres">
      <dgm:prSet presAssocID="{F25693A8-CE3D-4AA3-A50E-7D15DE69FCD9}" presName="txShp" presStyleLbl="node1" presStyleIdx="2" presStyleCnt="5">
        <dgm:presLayoutVars>
          <dgm:bulletEnabled val="1"/>
        </dgm:presLayoutVars>
      </dgm:prSet>
      <dgm:spPr/>
    </dgm:pt>
    <dgm:pt modelId="{67C9AA83-9F8D-4E60-A0A9-D2CBC314BE91}" type="pres">
      <dgm:prSet presAssocID="{C9B5AFA5-F389-4CB8-BD92-E6614F56D8D4}" presName="spacing" presStyleCnt="0"/>
      <dgm:spPr/>
    </dgm:pt>
    <dgm:pt modelId="{67E0BB85-F4EA-4C04-A3E3-D91C5D23A4AB}" type="pres">
      <dgm:prSet presAssocID="{873070C8-4283-4BDB-A404-8B0DCC48F9BA}" presName="composite" presStyleCnt="0"/>
      <dgm:spPr/>
    </dgm:pt>
    <dgm:pt modelId="{237E688C-CD9B-4292-BFD3-D4355D7C3794}" type="pres">
      <dgm:prSet presAssocID="{873070C8-4283-4BDB-A404-8B0DCC48F9BA}" presName="imgShp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AC5BEEAB-229C-4AF1-940F-A3EFDA41CD3C}" type="pres">
      <dgm:prSet presAssocID="{873070C8-4283-4BDB-A404-8B0DCC48F9BA}" presName="txShp" presStyleLbl="node1" presStyleIdx="3" presStyleCnt="5">
        <dgm:presLayoutVars>
          <dgm:bulletEnabled val="1"/>
        </dgm:presLayoutVars>
      </dgm:prSet>
      <dgm:spPr/>
    </dgm:pt>
    <dgm:pt modelId="{6DE6FF19-8BC3-4EF4-99E1-F58C1599C674}" type="pres">
      <dgm:prSet presAssocID="{AC10DDFD-7AA2-4277-AF54-47DC0DA57555}" presName="spacing" presStyleCnt="0"/>
      <dgm:spPr/>
    </dgm:pt>
    <dgm:pt modelId="{1CADD5BF-FC62-4E9E-B808-E192475BA546}" type="pres">
      <dgm:prSet presAssocID="{D86CEE71-E246-4990-B993-F96FF957253C}" presName="composite" presStyleCnt="0"/>
      <dgm:spPr/>
    </dgm:pt>
    <dgm:pt modelId="{C959EB48-8D6F-4313-A816-48D77F078A06}" type="pres">
      <dgm:prSet presAssocID="{D86CEE71-E246-4990-B993-F96FF957253C}" presName="imgShp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DF641C40-02E3-408F-B9BB-A5E2E25FCADB}" type="pres">
      <dgm:prSet presAssocID="{D86CEE71-E246-4990-B993-F96FF957253C}" presName="txShp" presStyleLbl="node1" presStyleIdx="4" presStyleCnt="5">
        <dgm:presLayoutVars>
          <dgm:bulletEnabled val="1"/>
        </dgm:presLayoutVars>
      </dgm:prSet>
      <dgm:spPr/>
    </dgm:pt>
  </dgm:ptLst>
  <dgm:cxnLst>
    <dgm:cxn modelId="{F6576801-940F-414C-B5D1-FD7CDC5A8FD8}" type="presOf" srcId="{873070C8-4283-4BDB-A404-8B0DCC48F9BA}" destId="{AC5BEEAB-229C-4AF1-940F-A3EFDA41CD3C}" srcOrd="0" destOrd="0" presId="urn:microsoft.com/office/officeart/2005/8/layout/vList3"/>
    <dgm:cxn modelId="{8223FD07-9C25-408A-B8DB-C3C8AFE28892}" srcId="{5EBDF6F8-AD3D-4B14-BB23-8E0B03247AE7}" destId="{F25693A8-CE3D-4AA3-A50E-7D15DE69FCD9}" srcOrd="2" destOrd="0" parTransId="{96302AA1-605A-4205-AE11-50360527A6CF}" sibTransId="{C9B5AFA5-F389-4CB8-BD92-E6614F56D8D4}"/>
    <dgm:cxn modelId="{E5281121-20C8-4B52-88A4-69CE1C087082}" srcId="{5EBDF6F8-AD3D-4B14-BB23-8E0B03247AE7}" destId="{02AE7777-4132-40DC-BF5F-04EA41EB52EF}" srcOrd="1" destOrd="0" parTransId="{2A93E944-7D7F-4ACD-8FD8-282702C33B78}" sibTransId="{1CE15E9D-B0BF-443E-8614-B4BE892C0B43}"/>
    <dgm:cxn modelId="{F64F772E-C080-482A-8B53-68803CE21993}" type="presOf" srcId="{D86CEE71-E246-4990-B993-F96FF957253C}" destId="{DF641C40-02E3-408F-B9BB-A5E2E25FCADB}" srcOrd="0" destOrd="0" presId="urn:microsoft.com/office/officeart/2005/8/layout/vList3"/>
    <dgm:cxn modelId="{A0C75730-0B37-4E6E-8EC1-FB4119D85A72}" srcId="{5EBDF6F8-AD3D-4B14-BB23-8E0B03247AE7}" destId="{D86CEE71-E246-4990-B993-F96FF957253C}" srcOrd="4" destOrd="0" parTransId="{7136EC88-335E-4CC8-8DA1-AA1ABCFA6F0C}" sibTransId="{D4D793EA-FB46-49EE-923B-A1F1E0F8BF09}"/>
    <dgm:cxn modelId="{D4D1543E-80F7-47B5-B671-8C6D7C8F415E}" type="presOf" srcId="{931B8C3D-73B5-4EFB-B662-A2265C647552}" destId="{DE0945E3-05EC-44D3-B9C4-C2577625B0CC}" srcOrd="0" destOrd="0" presId="urn:microsoft.com/office/officeart/2005/8/layout/vList3"/>
    <dgm:cxn modelId="{A9331663-25DE-451F-A1A0-28016C19E65F}" type="presOf" srcId="{02AE7777-4132-40DC-BF5F-04EA41EB52EF}" destId="{36FA5D73-C6BE-44B7-ACFF-905CB5F102EC}" srcOrd="0" destOrd="0" presId="urn:microsoft.com/office/officeart/2005/8/layout/vList3"/>
    <dgm:cxn modelId="{076B66C8-7674-49AC-BD69-585C84DF3175}" srcId="{5EBDF6F8-AD3D-4B14-BB23-8E0B03247AE7}" destId="{873070C8-4283-4BDB-A404-8B0DCC48F9BA}" srcOrd="3" destOrd="0" parTransId="{C648A294-B2C4-4EB9-BA4F-227D47B4E124}" sibTransId="{AC10DDFD-7AA2-4277-AF54-47DC0DA57555}"/>
    <dgm:cxn modelId="{7330CFCF-6CED-4F35-B9DB-8890B581844F}" type="presOf" srcId="{F25693A8-CE3D-4AA3-A50E-7D15DE69FCD9}" destId="{D52D510F-042F-4E60-BD16-37B4ADDB0464}" srcOrd="0" destOrd="0" presId="urn:microsoft.com/office/officeart/2005/8/layout/vList3"/>
    <dgm:cxn modelId="{4F5DEAE1-C249-40B3-A8C1-35342B5C061C}" type="presOf" srcId="{5EBDF6F8-AD3D-4B14-BB23-8E0B03247AE7}" destId="{4FAD46FC-1E13-40AF-B0A0-51C3E9EABA4C}" srcOrd="0" destOrd="0" presId="urn:microsoft.com/office/officeart/2005/8/layout/vList3"/>
    <dgm:cxn modelId="{DE1586FF-4ECB-4C47-93BC-BC8776ACCF7C}" srcId="{5EBDF6F8-AD3D-4B14-BB23-8E0B03247AE7}" destId="{931B8C3D-73B5-4EFB-B662-A2265C647552}" srcOrd="0" destOrd="0" parTransId="{E9E1EB37-A0CC-4F38-B062-519104B9DB5C}" sibTransId="{05BBD826-83E1-4F36-9358-95BB5489B4B4}"/>
    <dgm:cxn modelId="{670137D4-D3B8-4F4C-B2B9-46ADF81D6B2A}" type="presParOf" srcId="{4FAD46FC-1E13-40AF-B0A0-51C3E9EABA4C}" destId="{C79900A2-EB21-468F-BC5E-6E0622215909}" srcOrd="0" destOrd="0" presId="urn:microsoft.com/office/officeart/2005/8/layout/vList3"/>
    <dgm:cxn modelId="{6AD63891-9C10-45F8-BA2F-A6E809175096}" type="presParOf" srcId="{C79900A2-EB21-468F-BC5E-6E0622215909}" destId="{2E6163D7-4B31-427C-875B-0D9A106DE1A1}" srcOrd="0" destOrd="0" presId="urn:microsoft.com/office/officeart/2005/8/layout/vList3"/>
    <dgm:cxn modelId="{42CD3A10-0C3C-4B73-95BA-85ED8D91CEB2}" type="presParOf" srcId="{C79900A2-EB21-468F-BC5E-6E0622215909}" destId="{DE0945E3-05EC-44D3-B9C4-C2577625B0CC}" srcOrd="1" destOrd="0" presId="urn:microsoft.com/office/officeart/2005/8/layout/vList3"/>
    <dgm:cxn modelId="{02646D61-1DE0-4597-B835-25CF1005524C}" type="presParOf" srcId="{4FAD46FC-1E13-40AF-B0A0-51C3E9EABA4C}" destId="{3422E32B-2E7C-484F-B46F-9881D000683F}" srcOrd="1" destOrd="0" presId="urn:microsoft.com/office/officeart/2005/8/layout/vList3"/>
    <dgm:cxn modelId="{5853F4B0-213E-426F-BA6B-AC4D56F45CA4}" type="presParOf" srcId="{4FAD46FC-1E13-40AF-B0A0-51C3E9EABA4C}" destId="{5F5089D7-970E-4302-8C11-734A21509BFC}" srcOrd="2" destOrd="0" presId="urn:microsoft.com/office/officeart/2005/8/layout/vList3"/>
    <dgm:cxn modelId="{A8E6F7E5-3EB0-45F6-B20D-D43D483D4380}" type="presParOf" srcId="{5F5089D7-970E-4302-8C11-734A21509BFC}" destId="{AB9AEC87-205C-4CAC-8B87-399081B5570E}" srcOrd="0" destOrd="0" presId="urn:microsoft.com/office/officeart/2005/8/layout/vList3"/>
    <dgm:cxn modelId="{C6D1EEDC-E17F-49A9-A2C3-D378C6B8792B}" type="presParOf" srcId="{5F5089D7-970E-4302-8C11-734A21509BFC}" destId="{36FA5D73-C6BE-44B7-ACFF-905CB5F102EC}" srcOrd="1" destOrd="0" presId="urn:microsoft.com/office/officeart/2005/8/layout/vList3"/>
    <dgm:cxn modelId="{581F5FBC-0FB2-407B-84B1-B64C58115B9C}" type="presParOf" srcId="{4FAD46FC-1E13-40AF-B0A0-51C3E9EABA4C}" destId="{200A9F82-E2B8-436E-87A9-A06D411A5063}" srcOrd="3" destOrd="0" presId="urn:microsoft.com/office/officeart/2005/8/layout/vList3"/>
    <dgm:cxn modelId="{125394EE-BCF8-40D0-87C7-37FC13BD508E}" type="presParOf" srcId="{4FAD46FC-1E13-40AF-B0A0-51C3E9EABA4C}" destId="{8936E914-6EBB-4D77-BCEF-CDC8DD980678}" srcOrd="4" destOrd="0" presId="urn:microsoft.com/office/officeart/2005/8/layout/vList3"/>
    <dgm:cxn modelId="{596991EE-F1F2-4F02-9780-367FF44F7190}" type="presParOf" srcId="{8936E914-6EBB-4D77-BCEF-CDC8DD980678}" destId="{035C103A-0CE0-4305-81AB-7D3AE6DE5865}" srcOrd="0" destOrd="0" presId="urn:microsoft.com/office/officeart/2005/8/layout/vList3"/>
    <dgm:cxn modelId="{CEAB6F94-E489-4F59-80A4-FBC0566E3223}" type="presParOf" srcId="{8936E914-6EBB-4D77-BCEF-CDC8DD980678}" destId="{D52D510F-042F-4E60-BD16-37B4ADDB0464}" srcOrd="1" destOrd="0" presId="urn:microsoft.com/office/officeart/2005/8/layout/vList3"/>
    <dgm:cxn modelId="{A7262C19-3031-46FD-A7CE-D7544C138BC4}" type="presParOf" srcId="{4FAD46FC-1E13-40AF-B0A0-51C3E9EABA4C}" destId="{67C9AA83-9F8D-4E60-A0A9-D2CBC314BE91}" srcOrd="5" destOrd="0" presId="urn:microsoft.com/office/officeart/2005/8/layout/vList3"/>
    <dgm:cxn modelId="{8C46C3D7-A826-4CE1-A3C5-383DB1C44C1B}" type="presParOf" srcId="{4FAD46FC-1E13-40AF-B0A0-51C3E9EABA4C}" destId="{67E0BB85-F4EA-4C04-A3E3-D91C5D23A4AB}" srcOrd="6" destOrd="0" presId="urn:microsoft.com/office/officeart/2005/8/layout/vList3"/>
    <dgm:cxn modelId="{3E13ABD1-9410-4656-A8F5-B428ACFDE149}" type="presParOf" srcId="{67E0BB85-F4EA-4C04-A3E3-D91C5D23A4AB}" destId="{237E688C-CD9B-4292-BFD3-D4355D7C3794}" srcOrd="0" destOrd="0" presId="urn:microsoft.com/office/officeart/2005/8/layout/vList3"/>
    <dgm:cxn modelId="{C952A826-9BAD-478D-8CAC-052FB99CF2EB}" type="presParOf" srcId="{67E0BB85-F4EA-4C04-A3E3-D91C5D23A4AB}" destId="{AC5BEEAB-229C-4AF1-940F-A3EFDA41CD3C}" srcOrd="1" destOrd="0" presId="urn:microsoft.com/office/officeart/2005/8/layout/vList3"/>
    <dgm:cxn modelId="{AB55477D-3D46-4FFC-8725-3EEEDC2B89F2}" type="presParOf" srcId="{4FAD46FC-1E13-40AF-B0A0-51C3E9EABA4C}" destId="{6DE6FF19-8BC3-4EF4-99E1-F58C1599C674}" srcOrd="7" destOrd="0" presId="urn:microsoft.com/office/officeart/2005/8/layout/vList3"/>
    <dgm:cxn modelId="{8E96A615-6DBC-42CB-BDFD-4030DE406D94}" type="presParOf" srcId="{4FAD46FC-1E13-40AF-B0A0-51C3E9EABA4C}" destId="{1CADD5BF-FC62-4E9E-B808-E192475BA546}" srcOrd="8" destOrd="0" presId="urn:microsoft.com/office/officeart/2005/8/layout/vList3"/>
    <dgm:cxn modelId="{F3A763DC-C699-4395-945C-E1E0037005F3}" type="presParOf" srcId="{1CADD5BF-FC62-4E9E-B808-E192475BA546}" destId="{C959EB48-8D6F-4313-A816-48D77F078A06}" srcOrd="0" destOrd="0" presId="urn:microsoft.com/office/officeart/2005/8/layout/vList3"/>
    <dgm:cxn modelId="{26D8B56D-4B8B-439F-8194-709C53DD3F99}" type="presParOf" srcId="{1CADD5BF-FC62-4E9E-B808-E192475BA546}" destId="{DF641C40-02E3-408F-B9BB-A5E2E25FCA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DF6F8-AD3D-4B14-BB23-8E0B03247AE7}" type="doc">
      <dgm:prSet loTypeId="urn:microsoft.com/office/officeart/2005/8/layout/vList3" loCatId="list" qsTypeId="urn:microsoft.com/office/officeart/2005/8/quickstyle/3d7" qsCatId="3D" csTypeId="urn:microsoft.com/office/officeart/2005/8/colors/accent1_2" csCatId="accent1" phldr="1"/>
      <dgm:spPr/>
    </dgm:pt>
    <dgm:pt modelId="{F25693A8-CE3D-4AA3-A50E-7D15DE69FCD9}">
      <dgm:prSet phldrT="[Text]"/>
      <dgm:spPr/>
      <dgm:t>
        <a:bodyPr/>
        <a:lstStyle/>
        <a:p>
          <a:r>
            <a:rPr lang="en-NZ" dirty="0"/>
            <a:t>Compressible ground </a:t>
          </a:r>
          <a:endParaRPr lang="en-GB" dirty="0"/>
        </a:p>
      </dgm:t>
    </dgm:pt>
    <dgm:pt modelId="{96302AA1-605A-4205-AE11-50360527A6CF}" type="parTrans" cxnId="{8223FD07-9C25-408A-B8DB-C3C8AFE28892}">
      <dgm:prSet/>
      <dgm:spPr/>
      <dgm:t>
        <a:bodyPr/>
        <a:lstStyle/>
        <a:p>
          <a:endParaRPr lang="en-GB"/>
        </a:p>
      </dgm:t>
    </dgm:pt>
    <dgm:pt modelId="{C9B5AFA5-F389-4CB8-BD92-E6614F56D8D4}" type="sibTrans" cxnId="{8223FD07-9C25-408A-B8DB-C3C8AFE28892}">
      <dgm:prSet/>
      <dgm:spPr/>
      <dgm:t>
        <a:bodyPr/>
        <a:lstStyle/>
        <a:p>
          <a:endParaRPr lang="en-GB"/>
        </a:p>
      </dgm:t>
    </dgm:pt>
    <dgm:pt modelId="{873070C8-4283-4BDB-A404-8B0DCC48F9BA}">
      <dgm:prSet phldrT="[Text]"/>
      <dgm:spPr/>
      <dgm:t>
        <a:bodyPr/>
        <a:lstStyle/>
        <a:p>
          <a:r>
            <a:rPr lang="en-NZ" dirty="0"/>
            <a:t>Expansive soils </a:t>
          </a:r>
          <a:endParaRPr lang="en-GB" dirty="0"/>
        </a:p>
      </dgm:t>
    </dgm:pt>
    <dgm:pt modelId="{C648A294-B2C4-4EB9-BA4F-227D47B4E124}" type="parTrans" cxnId="{076B66C8-7674-49AC-BD69-585C84DF3175}">
      <dgm:prSet/>
      <dgm:spPr/>
      <dgm:t>
        <a:bodyPr/>
        <a:lstStyle/>
        <a:p>
          <a:endParaRPr lang="en-GB"/>
        </a:p>
      </dgm:t>
    </dgm:pt>
    <dgm:pt modelId="{AC10DDFD-7AA2-4277-AF54-47DC0DA57555}" type="sibTrans" cxnId="{076B66C8-7674-49AC-BD69-585C84DF3175}">
      <dgm:prSet/>
      <dgm:spPr/>
      <dgm:t>
        <a:bodyPr/>
        <a:lstStyle/>
        <a:p>
          <a:endParaRPr lang="en-GB"/>
        </a:p>
      </dgm:t>
    </dgm:pt>
    <dgm:pt modelId="{D86CEE71-E246-4990-B993-F96FF957253C}">
      <dgm:prSet phldrT="[Text]"/>
      <dgm:spPr/>
      <dgm:t>
        <a:bodyPr/>
        <a:lstStyle/>
        <a:p>
          <a:r>
            <a:rPr lang="en-NZ" dirty="0"/>
            <a:t>Excessive movement</a:t>
          </a:r>
          <a:endParaRPr lang="en-GB" dirty="0"/>
        </a:p>
      </dgm:t>
    </dgm:pt>
    <dgm:pt modelId="{7136EC88-335E-4CC8-8DA1-AA1ABCFA6F0C}" type="parTrans" cxnId="{A0C75730-0B37-4E6E-8EC1-FB4119D85A72}">
      <dgm:prSet/>
      <dgm:spPr/>
      <dgm:t>
        <a:bodyPr/>
        <a:lstStyle/>
        <a:p>
          <a:endParaRPr lang="en-GB"/>
        </a:p>
      </dgm:t>
    </dgm:pt>
    <dgm:pt modelId="{D4D793EA-FB46-49EE-923B-A1F1E0F8BF09}" type="sibTrans" cxnId="{A0C75730-0B37-4E6E-8EC1-FB4119D85A72}">
      <dgm:prSet/>
      <dgm:spPr/>
      <dgm:t>
        <a:bodyPr/>
        <a:lstStyle/>
        <a:p>
          <a:endParaRPr lang="en-GB"/>
        </a:p>
      </dgm:t>
    </dgm:pt>
    <dgm:pt modelId="{931B8C3D-73B5-4EFB-B662-A2265C647552}">
      <dgm:prSet phldrT="[Text]"/>
      <dgm:spPr/>
      <dgm:t>
        <a:bodyPr/>
        <a:lstStyle/>
        <a:p>
          <a:r>
            <a:rPr lang="en-NZ" dirty="0"/>
            <a:t>300kPa</a:t>
          </a:r>
          <a:endParaRPr lang="en-GB" dirty="0"/>
        </a:p>
      </dgm:t>
    </dgm:pt>
    <dgm:pt modelId="{E9E1EB37-A0CC-4F38-B062-519104B9DB5C}" type="parTrans" cxnId="{DE1586FF-4ECB-4C47-93BC-BC8776ACCF7C}">
      <dgm:prSet/>
      <dgm:spPr/>
      <dgm:t>
        <a:bodyPr/>
        <a:lstStyle/>
        <a:p>
          <a:endParaRPr lang="en-GB"/>
        </a:p>
      </dgm:t>
    </dgm:pt>
    <dgm:pt modelId="{05BBD826-83E1-4F36-9358-95BB5489B4B4}" type="sibTrans" cxnId="{DE1586FF-4ECB-4C47-93BC-BC8776ACCF7C}">
      <dgm:prSet/>
      <dgm:spPr/>
      <dgm:t>
        <a:bodyPr/>
        <a:lstStyle/>
        <a:p>
          <a:endParaRPr lang="en-GB"/>
        </a:p>
      </dgm:t>
    </dgm:pt>
    <dgm:pt modelId="{02AE7777-4132-40DC-BF5F-04EA41EB52EF}">
      <dgm:prSet phldrT="[Text]"/>
      <dgm:spPr/>
      <dgm:t>
        <a:bodyPr/>
        <a:lstStyle/>
        <a:p>
          <a:r>
            <a:rPr lang="en-NZ" dirty="0"/>
            <a:t>Liquefaction</a:t>
          </a:r>
          <a:endParaRPr lang="en-GB" dirty="0"/>
        </a:p>
      </dgm:t>
    </dgm:pt>
    <dgm:pt modelId="{2A93E944-7D7F-4ACD-8FD8-282702C33B78}" type="parTrans" cxnId="{E5281121-20C8-4B52-88A4-69CE1C087082}">
      <dgm:prSet/>
      <dgm:spPr/>
      <dgm:t>
        <a:bodyPr/>
        <a:lstStyle/>
        <a:p>
          <a:endParaRPr lang="en-GB"/>
        </a:p>
      </dgm:t>
    </dgm:pt>
    <dgm:pt modelId="{1CE15E9D-B0BF-443E-8614-B4BE892C0B43}" type="sibTrans" cxnId="{E5281121-20C8-4B52-88A4-69CE1C087082}">
      <dgm:prSet/>
      <dgm:spPr/>
      <dgm:t>
        <a:bodyPr/>
        <a:lstStyle/>
        <a:p>
          <a:endParaRPr lang="en-GB"/>
        </a:p>
      </dgm:t>
    </dgm:pt>
    <dgm:pt modelId="{5DEBFFDA-51B0-4B7D-B6E7-5A449519CEE2}">
      <dgm:prSet phldrT="[Text]"/>
      <dgm:spPr/>
      <dgm:t>
        <a:bodyPr/>
        <a:lstStyle/>
        <a:p>
          <a:r>
            <a:rPr lang="en-NZ" dirty="0"/>
            <a:t>Landslides and slopes</a:t>
          </a:r>
          <a:endParaRPr lang="en-GB" dirty="0"/>
        </a:p>
      </dgm:t>
    </dgm:pt>
    <dgm:pt modelId="{FC1D04A4-ACFD-4F58-8FD0-953BE9EAF0C4}" type="parTrans" cxnId="{BCC23C81-E72B-4E80-A7A4-9F4B2D2B5D39}">
      <dgm:prSet/>
      <dgm:spPr/>
      <dgm:t>
        <a:bodyPr/>
        <a:lstStyle/>
        <a:p>
          <a:endParaRPr lang="en-GB"/>
        </a:p>
      </dgm:t>
    </dgm:pt>
    <dgm:pt modelId="{9400EB15-B746-40FD-8457-CAE1F6AC67D8}" type="sibTrans" cxnId="{BCC23C81-E72B-4E80-A7A4-9F4B2D2B5D39}">
      <dgm:prSet/>
      <dgm:spPr/>
      <dgm:t>
        <a:bodyPr/>
        <a:lstStyle/>
        <a:p>
          <a:endParaRPr lang="en-GB"/>
        </a:p>
      </dgm:t>
    </dgm:pt>
    <dgm:pt modelId="{F2A53C1A-6FC5-407C-B752-A2877AC700EF}">
      <dgm:prSet phldrT="[Text]"/>
      <dgm:spPr/>
      <dgm:t>
        <a:bodyPr/>
        <a:lstStyle/>
        <a:p>
          <a:r>
            <a:rPr lang="en-NZ" dirty="0"/>
            <a:t>Buried Services</a:t>
          </a:r>
          <a:endParaRPr lang="en-GB" dirty="0"/>
        </a:p>
      </dgm:t>
    </dgm:pt>
    <dgm:pt modelId="{4180D961-3CCA-4CB1-99B4-6C2BC851CE02}" type="parTrans" cxnId="{0C75549D-566E-4C9E-B611-1366009652DD}">
      <dgm:prSet/>
      <dgm:spPr/>
      <dgm:t>
        <a:bodyPr/>
        <a:lstStyle/>
        <a:p>
          <a:endParaRPr lang="en-GB"/>
        </a:p>
      </dgm:t>
    </dgm:pt>
    <dgm:pt modelId="{8CCED7A2-7A4C-4DAD-809E-D074BD0AA58D}" type="sibTrans" cxnId="{0C75549D-566E-4C9E-B611-1366009652DD}">
      <dgm:prSet/>
      <dgm:spPr/>
      <dgm:t>
        <a:bodyPr/>
        <a:lstStyle/>
        <a:p>
          <a:endParaRPr lang="en-GB"/>
        </a:p>
      </dgm:t>
    </dgm:pt>
    <dgm:pt modelId="{4FAD46FC-1E13-40AF-B0A0-51C3E9EABA4C}" type="pres">
      <dgm:prSet presAssocID="{5EBDF6F8-AD3D-4B14-BB23-8E0B03247AE7}" presName="linearFlow" presStyleCnt="0">
        <dgm:presLayoutVars>
          <dgm:dir/>
          <dgm:resizeHandles val="exact"/>
        </dgm:presLayoutVars>
      </dgm:prSet>
      <dgm:spPr/>
    </dgm:pt>
    <dgm:pt modelId="{C79900A2-EB21-468F-BC5E-6E0622215909}" type="pres">
      <dgm:prSet presAssocID="{931B8C3D-73B5-4EFB-B662-A2265C647552}" presName="composite" presStyleCnt="0"/>
      <dgm:spPr/>
    </dgm:pt>
    <dgm:pt modelId="{2E6163D7-4B31-427C-875B-0D9A106DE1A1}" type="pres">
      <dgm:prSet presAssocID="{931B8C3D-73B5-4EFB-B662-A2265C647552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DE0945E3-05EC-44D3-B9C4-C2577625B0CC}" type="pres">
      <dgm:prSet presAssocID="{931B8C3D-73B5-4EFB-B662-A2265C647552}" presName="txShp" presStyleLbl="node1" presStyleIdx="0" presStyleCnt="7">
        <dgm:presLayoutVars>
          <dgm:bulletEnabled val="1"/>
        </dgm:presLayoutVars>
      </dgm:prSet>
      <dgm:spPr/>
    </dgm:pt>
    <dgm:pt modelId="{3422E32B-2E7C-484F-B46F-9881D000683F}" type="pres">
      <dgm:prSet presAssocID="{05BBD826-83E1-4F36-9358-95BB5489B4B4}" presName="spacing" presStyleCnt="0"/>
      <dgm:spPr/>
    </dgm:pt>
    <dgm:pt modelId="{5F5089D7-970E-4302-8C11-734A21509BFC}" type="pres">
      <dgm:prSet presAssocID="{02AE7777-4132-40DC-BF5F-04EA41EB52EF}" presName="composite" presStyleCnt="0"/>
      <dgm:spPr/>
    </dgm:pt>
    <dgm:pt modelId="{AB9AEC87-205C-4CAC-8B87-399081B5570E}" type="pres">
      <dgm:prSet presAssocID="{02AE7777-4132-40DC-BF5F-04EA41EB52EF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5000" b="-15000"/>
          </a:stretch>
        </a:blipFill>
      </dgm:spPr>
    </dgm:pt>
    <dgm:pt modelId="{36FA5D73-C6BE-44B7-ACFF-905CB5F102EC}" type="pres">
      <dgm:prSet presAssocID="{02AE7777-4132-40DC-BF5F-04EA41EB52EF}" presName="txShp" presStyleLbl="node1" presStyleIdx="1" presStyleCnt="7">
        <dgm:presLayoutVars>
          <dgm:bulletEnabled val="1"/>
        </dgm:presLayoutVars>
      </dgm:prSet>
      <dgm:spPr/>
    </dgm:pt>
    <dgm:pt modelId="{200A9F82-E2B8-436E-87A9-A06D411A5063}" type="pres">
      <dgm:prSet presAssocID="{1CE15E9D-B0BF-443E-8614-B4BE892C0B43}" presName="spacing" presStyleCnt="0"/>
      <dgm:spPr/>
    </dgm:pt>
    <dgm:pt modelId="{8936E914-6EBB-4D77-BCEF-CDC8DD980678}" type="pres">
      <dgm:prSet presAssocID="{F25693A8-CE3D-4AA3-A50E-7D15DE69FCD9}" presName="composite" presStyleCnt="0"/>
      <dgm:spPr/>
    </dgm:pt>
    <dgm:pt modelId="{035C103A-0CE0-4305-81AB-7D3AE6DE5865}" type="pres">
      <dgm:prSet presAssocID="{F25693A8-CE3D-4AA3-A50E-7D15DE69FCD9}" presName="imgShp" presStyleLbl="fgImgPlace1" presStyleIdx="2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D52D510F-042F-4E60-BD16-37B4ADDB0464}" type="pres">
      <dgm:prSet presAssocID="{F25693A8-CE3D-4AA3-A50E-7D15DE69FCD9}" presName="txShp" presStyleLbl="node1" presStyleIdx="2" presStyleCnt="7">
        <dgm:presLayoutVars>
          <dgm:bulletEnabled val="1"/>
        </dgm:presLayoutVars>
      </dgm:prSet>
      <dgm:spPr/>
    </dgm:pt>
    <dgm:pt modelId="{67C9AA83-9F8D-4E60-A0A9-D2CBC314BE91}" type="pres">
      <dgm:prSet presAssocID="{C9B5AFA5-F389-4CB8-BD92-E6614F56D8D4}" presName="spacing" presStyleCnt="0"/>
      <dgm:spPr/>
    </dgm:pt>
    <dgm:pt modelId="{67E0BB85-F4EA-4C04-A3E3-D91C5D23A4AB}" type="pres">
      <dgm:prSet presAssocID="{873070C8-4283-4BDB-A404-8B0DCC48F9BA}" presName="composite" presStyleCnt="0"/>
      <dgm:spPr/>
    </dgm:pt>
    <dgm:pt modelId="{237E688C-CD9B-4292-BFD3-D4355D7C3794}" type="pres">
      <dgm:prSet presAssocID="{873070C8-4283-4BDB-A404-8B0DCC48F9BA}" presName="imgShp" presStyleLbl="fgImgPlace1" presStyleIdx="3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AC5BEEAB-229C-4AF1-940F-A3EFDA41CD3C}" type="pres">
      <dgm:prSet presAssocID="{873070C8-4283-4BDB-A404-8B0DCC48F9BA}" presName="txShp" presStyleLbl="node1" presStyleIdx="3" presStyleCnt="7">
        <dgm:presLayoutVars>
          <dgm:bulletEnabled val="1"/>
        </dgm:presLayoutVars>
      </dgm:prSet>
      <dgm:spPr/>
    </dgm:pt>
    <dgm:pt modelId="{6DE6FF19-8BC3-4EF4-99E1-F58C1599C674}" type="pres">
      <dgm:prSet presAssocID="{AC10DDFD-7AA2-4277-AF54-47DC0DA57555}" presName="spacing" presStyleCnt="0"/>
      <dgm:spPr/>
    </dgm:pt>
    <dgm:pt modelId="{1CADD5BF-FC62-4E9E-B808-E192475BA546}" type="pres">
      <dgm:prSet presAssocID="{D86CEE71-E246-4990-B993-F96FF957253C}" presName="composite" presStyleCnt="0"/>
      <dgm:spPr/>
    </dgm:pt>
    <dgm:pt modelId="{C959EB48-8D6F-4313-A816-48D77F078A06}" type="pres">
      <dgm:prSet presAssocID="{D86CEE71-E246-4990-B993-F96FF957253C}" presName="imgShp" presStyleLbl="fgImgPlace1" presStyleIdx="4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DF641C40-02E3-408F-B9BB-A5E2E25FCADB}" type="pres">
      <dgm:prSet presAssocID="{D86CEE71-E246-4990-B993-F96FF957253C}" presName="txShp" presStyleLbl="node1" presStyleIdx="4" presStyleCnt="7">
        <dgm:presLayoutVars>
          <dgm:bulletEnabled val="1"/>
        </dgm:presLayoutVars>
      </dgm:prSet>
      <dgm:spPr/>
    </dgm:pt>
    <dgm:pt modelId="{30D3A9ED-C8C1-410E-BA4E-79CE755E5AAB}" type="pres">
      <dgm:prSet presAssocID="{D4D793EA-FB46-49EE-923B-A1F1E0F8BF09}" presName="spacing" presStyleCnt="0"/>
      <dgm:spPr/>
    </dgm:pt>
    <dgm:pt modelId="{17DA4E88-A12B-4590-B4FB-CDAA942A99C8}" type="pres">
      <dgm:prSet presAssocID="{5DEBFFDA-51B0-4B7D-B6E7-5A449519CEE2}" presName="composite" presStyleCnt="0"/>
      <dgm:spPr/>
    </dgm:pt>
    <dgm:pt modelId="{3A13E5DC-BFF0-4DEA-A82C-B6E46358B2FE}" type="pres">
      <dgm:prSet presAssocID="{5DEBFFDA-51B0-4B7D-B6E7-5A449519CEE2}" presName="imgShp" presStyleLbl="fgImgPlace1" presStyleIdx="5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F0F228A6-1DAC-4B05-A130-66EFBDB2E5F6}" type="pres">
      <dgm:prSet presAssocID="{5DEBFFDA-51B0-4B7D-B6E7-5A449519CEE2}" presName="txShp" presStyleLbl="node1" presStyleIdx="5" presStyleCnt="7">
        <dgm:presLayoutVars>
          <dgm:bulletEnabled val="1"/>
        </dgm:presLayoutVars>
      </dgm:prSet>
      <dgm:spPr/>
    </dgm:pt>
    <dgm:pt modelId="{E8343C8A-7A4B-45AA-B241-B29D5EB62DDC}" type="pres">
      <dgm:prSet presAssocID="{9400EB15-B746-40FD-8457-CAE1F6AC67D8}" presName="spacing" presStyleCnt="0"/>
      <dgm:spPr/>
    </dgm:pt>
    <dgm:pt modelId="{97CBE01E-CA6D-45E4-8E46-3478D4E3829F}" type="pres">
      <dgm:prSet presAssocID="{F2A53C1A-6FC5-407C-B752-A2877AC700EF}" presName="composite" presStyleCnt="0"/>
      <dgm:spPr/>
    </dgm:pt>
    <dgm:pt modelId="{3E635858-DC26-4A3C-88E2-83E1AFBB84B1}" type="pres">
      <dgm:prSet presAssocID="{F2A53C1A-6FC5-407C-B752-A2877AC700EF}" presName="imgShp" presStyleLbl="fgImgPlace1" presStyleIdx="6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A53E6815-3866-4742-8833-A8F5A405DDD4}" type="pres">
      <dgm:prSet presAssocID="{F2A53C1A-6FC5-407C-B752-A2877AC700EF}" presName="txShp" presStyleLbl="node1" presStyleIdx="6" presStyleCnt="7">
        <dgm:presLayoutVars>
          <dgm:bulletEnabled val="1"/>
        </dgm:presLayoutVars>
      </dgm:prSet>
      <dgm:spPr/>
    </dgm:pt>
  </dgm:ptLst>
  <dgm:cxnLst>
    <dgm:cxn modelId="{F6576801-940F-414C-B5D1-FD7CDC5A8FD8}" type="presOf" srcId="{873070C8-4283-4BDB-A404-8B0DCC48F9BA}" destId="{AC5BEEAB-229C-4AF1-940F-A3EFDA41CD3C}" srcOrd="0" destOrd="0" presId="urn:microsoft.com/office/officeart/2005/8/layout/vList3"/>
    <dgm:cxn modelId="{8223FD07-9C25-408A-B8DB-C3C8AFE28892}" srcId="{5EBDF6F8-AD3D-4B14-BB23-8E0B03247AE7}" destId="{F25693A8-CE3D-4AA3-A50E-7D15DE69FCD9}" srcOrd="2" destOrd="0" parTransId="{96302AA1-605A-4205-AE11-50360527A6CF}" sibTransId="{C9B5AFA5-F389-4CB8-BD92-E6614F56D8D4}"/>
    <dgm:cxn modelId="{E5281121-20C8-4B52-88A4-69CE1C087082}" srcId="{5EBDF6F8-AD3D-4B14-BB23-8E0B03247AE7}" destId="{02AE7777-4132-40DC-BF5F-04EA41EB52EF}" srcOrd="1" destOrd="0" parTransId="{2A93E944-7D7F-4ACD-8FD8-282702C33B78}" sibTransId="{1CE15E9D-B0BF-443E-8614-B4BE892C0B43}"/>
    <dgm:cxn modelId="{F64F772E-C080-482A-8B53-68803CE21993}" type="presOf" srcId="{D86CEE71-E246-4990-B993-F96FF957253C}" destId="{DF641C40-02E3-408F-B9BB-A5E2E25FCADB}" srcOrd="0" destOrd="0" presId="urn:microsoft.com/office/officeart/2005/8/layout/vList3"/>
    <dgm:cxn modelId="{A0C75730-0B37-4E6E-8EC1-FB4119D85A72}" srcId="{5EBDF6F8-AD3D-4B14-BB23-8E0B03247AE7}" destId="{D86CEE71-E246-4990-B993-F96FF957253C}" srcOrd="4" destOrd="0" parTransId="{7136EC88-335E-4CC8-8DA1-AA1ABCFA6F0C}" sibTransId="{D4D793EA-FB46-49EE-923B-A1F1E0F8BF09}"/>
    <dgm:cxn modelId="{D4D1543E-80F7-47B5-B671-8C6D7C8F415E}" type="presOf" srcId="{931B8C3D-73B5-4EFB-B662-A2265C647552}" destId="{DE0945E3-05EC-44D3-B9C4-C2577625B0CC}" srcOrd="0" destOrd="0" presId="urn:microsoft.com/office/officeart/2005/8/layout/vList3"/>
    <dgm:cxn modelId="{A9331663-25DE-451F-A1A0-28016C19E65F}" type="presOf" srcId="{02AE7777-4132-40DC-BF5F-04EA41EB52EF}" destId="{36FA5D73-C6BE-44B7-ACFF-905CB5F102EC}" srcOrd="0" destOrd="0" presId="urn:microsoft.com/office/officeart/2005/8/layout/vList3"/>
    <dgm:cxn modelId="{F4590668-ED12-412A-B85F-851F0BB2F909}" type="presOf" srcId="{5DEBFFDA-51B0-4B7D-B6E7-5A449519CEE2}" destId="{F0F228A6-1DAC-4B05-A130-66EFBDB2E5F6}" srcOrd="0" destOrd="0" presId="urn:microsoft.com/office/officeart/2005/8/layout/vList3"/>
    <dgm:cxn modelId="{BCC23C81-E72B-4E80-A7A4-9F4B2D2B5D39}" srcId="{5EBDF6F8-AD3D-4B14-BB23-8E0B03247AE7}" destId="{5DEBFFDA-51B0-4B7D-B6E7-5A449519CEE2}" srcOrd="5" destOrd="0" parTransId="{FC1D04A4-ACFD-4F58-8FD0-953BE9EAF0C4}" sibTransId="{9400EB15-B746-40FD-8457-CAE1F6AC67D8}"/>
    <dgm:cxn modelId="{0C75549D-566E-4C9E-B611-1366009652DD}" srcId="{5EBDF6F8-AD3D-4B14-BB23-8E0B03247AE7}" destId="{F2A53C1A-6FC5-407C-B752-A2877AC700EF}" srcOrd="6" destOrd="0" parTransId="{4180D961-3CCA-4CB1-99B4-6C2BC851CE02}" sibTransId="{8CCED7A2-7A4C-4DAD-809E-D074BD0AA58D}"/>
    <dgm:cxn modelId="{1B5765A6-3D6C-442C-A2FC-AF145922E5C9}" type="presOf" srcId="{F2A53C1A-6FC5-407C-B752-A2877AC700EF}" destId="{A53E6815-3866-4742-8833-A8F5A405DDD4}" srcOrd="0" destOrd="0" presId="urn:microsoft.com/office/officeart/2005/8/layout/vList3"/>
    <dgm:cxn modelId="{076B66C8-7674-49AC-BD69-585C84DF3175}" srcId="{5EBDF6F8-AD3D-4B14-BB23-8E0B03247AE7}" destId="{873070C8-4283-4BDB-A404-8B0DCC48F9BA}" srcOrd="3" destOrd="0" parTransId="{C648A294-B2C4-4EB9-BA4F-227D47B4E124}" sibTransId="{AC10DDFD-7AA2-4277-AF54-47DC0DA57555}"/>
    <dgm:cxn modelId="{7330CFCF-6CED-4F35-B9DB-8890B581844F}" type="presOf" srcId="{F25693A8-CE3D-4AA3-A50E-7D15DE69FCD9}" destId="{D52D510F-042F-4E60-BD16-37B4ADDB0464}" srcOrd="0" destOrd="0" presId="urn:microsoft.com/office/officeart/2005/8/layout/vList3"/>
    <dgm:cxn modelId="{4F5DEAE1-C249-40B3-A8C1-35342B5C061C}" type="presOf" srcId="{5EBDF6F8-AD3D-4B14-BB23-8E0B03247AE7}" destId="{4FAD46FC-1E13-40AF-B0A0-51C3E9EABA4C}" srcOrd="0" destOrd="0" presId="urn:microsoft.com/office/officeart/2005/8/layout/vList3"/>
    <dgm:cxn modelId="{DE1586FF-4ECB-4C47-93BC-BC8776ACCF7C}" srcId="{5EBDF6F8-AD3D-4B14-BB23-8E0B03247AE7}" destId="{931B8C3D-73B5-4EFB-B662-A2265C647552}" srcOrd="0" destOrd="0" parTransId="{E9E1EB37-A0CC-4F38-B062-519104B9DB5C}" sibTransId="{05BBD826-83E1-4F36-9358-95BB5489B4B4}"/>
    <dgm:cxn modelId="{670137D4-D3B8-4F4C-B2B9-46ADF81D6B2A}" type="presParOf" srcId="{4FAD46FC-1E13-40AF-B0A0-51C3E9EABA4C}" destId="{C79900A2-EB21-468F-BC5E-6E0622215909}" srcOrd="0" destOrd="0" presId="urn:microsoft.com/office/officeart/2005/8/layout/vList3"/>
    <dgm:cxn modelId="{6AD63891-9C10-45F8-BA2F-A6E809175096}" type="presParOf" srcId="{C79900A2-EB21-468F-BC5E-6E0622215909}" destId="{2E6163D7-4B31-427C-875B-0D9A106DE1A1}" srcOrd="0" destOrd="0" presId="urn:microsoft.com/office/officeart/2005/8/layout/vList3"/>
    <dgm:cxn modelId="{42CD3A10-0C3C-4B73-95BA-85ED8D91CEB2}" type="presParOf" srcId="{C79900A2-EB21-468F-BC5E-6E0622215909}" destId="{DE0945E3-05EC-44D3-B9C4-C2577625B0CC}" srcOrd="1" destOrd="0" presId="urn:microsoft.com/office/officeart/2005/8/layout/vList3"/>
    <dgm:cxn modelId="{02646D61-1DE0-4597-B835-25CF1005524C}" type="presParOf" srcId="{4FAD46FC-1E13-40AF-B0A0-51C3E9EABA4C}" destId="{3422E32B-2E7C-484F-B46F-9881D000683F}" srcOrd="1" destOrd="0" presId="urn:microsoft.com/office/officeart/2005/8/layout/vList3"/>
    <dgm:cxn modelId="{5853F4B0-213E-426F-BA6B-AC4D56F45CA4}" type="presParOf" srcId="{4FAD46FC-1E13-40AF-B0A0-51C3E9EABA4C}" destId="{5F5089D7-970E-4302-8C11-734A21509BFC}" srcOrd="2" destOrd="0" presId="urn:microsoft.com/office/officeart/2005/8/layout/vList3"/>
    <dgm:cxn modelId="{A8E6F7E5-3EB0-45F6-B20D-D43D483D4380}" type="presParOf" srcId="{5F5089D7-970E-4302-8C11-734A21509BFC}" destId="{AB9AEC87-205C-4CAC-8B87-399081B5570E}" srcOrd="0" destOrd="0" presId="urn:microsoft.com/office/officeart/2005/8/layout/vList3"/>
    <dgm:cxn modelId="{C6D1EEDC-E17F-49A9-A2C3-D378C6B8792B}" type="presParOf" srcId="{5F5089D7-970E-4302-8C11-734A21509BFC}" destId="{36FA5D73-C6BE-44B7-ACFF-905CB5F102EC}" srcOrd="1" destOrd="0" presId="urn:microsoft.com/office/officeart/2005/8/layout/vList3"/>
    <dgm:cxn modelId="{581F5FBC-0FB2-407B-84B1-B64C58115B9C}" type="presParOf" srcId="{4FAD46FC-1E13-40AF-B0A0-51C3E9EABA4C}" destId="{200A9F82-E2B8-436E-87A9-A06D411A5063}" srcOrd="3" destOrd="0" presId="urn:microsoft.com/office/officeart/2005/8/layout/vList3"/>
    <dgm:cxn modelId="{125394EE-BCF8-40D0-87C7-37FC13BD508E}" type="presParOf" srcId="{4FAD46FC-1E13-40AF-B0A0-51C3E9EABA4C}" destId="{8936E914-6EBB-4D77-BCEF-CDC8DD980678}" srcOrd="4" destOrd="0" presId="urn:microsoft.com/office/officeart/2005/8/layout/vList3"/>
    <dgm:cxn modelId="{596991EE-F1F2-4F02-9780-367FF44F7190}" type="presParOf" srcId="{8936E914-6EBB-4D77-BCEF-CDC8DD980678}" destId="{035C103A-0CE0-4305-81AB-7D3AE6DE5865}" srcOrd="0" destOrd="0" presId="urn:microsoft.com/office/officeart/2005/8/layout/vList3"/>
    <dgm:cxn modelId="{CEAB6F94-E489-4F59-80A4-FBC0566E3223}" type="presParOf" srcId="{8936E914-6EBB-4D77-BCEF-CDC8DD980678}" destId="{D52D510F-042F-4E60-BD16-37B4ADDB0464}" srcOrd="1" destOrd="0" presId="urn:microsoft.com/office/officeart/2005/8/layout/vList3"/>
    <dgm:cxn modelId="{A7262C19-3031-46FD-A7CE-D7544C138BC4}" type="presParOf" srcId="{4FAD46FC-1E13-40AF-B0A0-51C3E9EABA4C}" destId="{67C9AA83-9F8D-4E60-A0A9-D2CBC314BE91}" srcOrd="5" destOrd="0" presId="urn:microsoft.com/office/officeart/2005/8/layout/vList3"/>
    <dgm:cxn modelId="{8C46C3D7-A826-4CE1-A3C5-383DB1C44C1B}" type="presParOf" srcId="{4FAD46FC-1E13-40AF-B0A0-51C3E9EABA4C}" destId="{67E0BB85-F4EA-4C04-A3E3-D91C5D23A4AB}" srcOrd="6" destOrd="0" presId="urn:microsoft.com/office/officeart/2005/8/layout/vList3"/>
    <dgm:cxn modelId="{3E13ABD1-9410-4656-A8F5-B428ACFDE149}" type="presParOf" srcId="{67E0BB85-F4EA-4C04-A3E3-D91C5D23A4AB}" destId="{237E688C-CD9B-4292-BFD3-D4355D7C3794}" srcOrd="0" destOrd="0" presId="urn:microsoft.com/office/officeart/2005/8/layout/vList3"/>
    <dgm:cxn modelId="{C952A826-9BAD-478D-8CAC-052FB99CF2EB}" type="presParOf" srcId="{67E0BB85-F4EA-4C04-A3E3-D91C5D23A4AB}" destId="{AC5BEEAB-229C-4AF1-940F-A3EFDA41CD3C}" srcOrd="1" destOrd="0" presId="urn:microsoft.com/office/officeart/2005/8/layout/vList3"/>
    <dgm:cxn modelId="{AB55477D-3D46-4FFC-8725-3EEEDC2B89F2}" type="presParOf" srcId="{4FAD46FC-1E13-40AF-B0A0-51C3E9EABA4C}" destId="{6DE6FF19-8BC3-4EF4-99E1-F58C1599C674}" srcOrd="7" destOrd="0" presId="urn:microsoft.com/office/officeart/2005/8/layout/vList3"/>
    <dgm:cxn modelId="{8E96A615-6DBC-42CB-BDFD-4030DE406D94}" type="presParOf" srcId="{4FAD46FC-1E13-40AF-B0A0-51C3E9EABA4C}" destId="{1CADD5BF-FC62-4E9E-B808-E192475BA546}" srcOrd="8" destOrd="0" presId="urn:microsoft.com/office/officeart/2005/8/layout/vList3"/>
    <dgm:cxn modelId="{F3A763DC-C699-4395-945C-E1E0037005F3}" type="presParOf" srcId="{1CADD5BF-FC62-4E9E-B808-E192475BA546}" destId="{C959EB48-8D6F-4313-A816-48D77F078A06}" srcOrd="0" destOrd="0" presId="urn:microsoft.com/office/officeart/2005/8/layout/vList3"/>
    <dgm:cxn modelId="{26D8B56D-4B8B-439F-8194-709C53DD3F99}" type="presParOf" srcId="{1CADD5BF-FC62-4E9E-B808-E192475BA546}" destId="{DF641C40-02E3-408F-B9BB-A5E2E25FCADB}" srcOrd="1" destOrd="0" presId="urn:microsoft.com/office/officeart/2005/8/layout/vList3"/>
    <dgm:cxn modelId="{39AB5BE8-3422-4245-ABE0-7C78C408EAF5}" type="presParOf" srcId="{4FAD46FC-1E13-40AF-B0A0-51C3E9EABA4C}" destId="{30D3A9ED-C8C1-410E-BA4E-79CE755E5AAB}" srcOrd="9" destOrd="0" presId="urn:microsoft.com/office/officeart/2005/8/layout/vList3"/>
    <dgm:cxn modelId="{539DCDB7-EF49-42EA-801F-F7F802EA41EC}" type="presParOf" srcId="{4FAD46FC-1E13-40AF-B0A0-51C3E9EABA4C}" destId="{17DA4E88-A12B-4590-B4FB-CDAA942A99C8}" srcOrd="10" destOrd="0" presId="urn:microsoft.com/office/officeart/2005/8/layout/vList3"/>
    <dgm:cxn modelId="{93962825-831A-4682-AB60-D5F6EF5AFEED}" type="presParOf" srcId="{17DA4E88-A12B-4590-B4FB-CDAA942A99C8}" destId="{3A13E5DC-BFF0-4DEA-A82C-B6E46358B2FE}" srcOrd="0" destOrd="0" presId="urn:microsoft.com/office/officeart/2005/8/layout/vList3"/>
    <dgm:cxn modelId="{630A67CF-45B8-4E3F-ADFB-99170339F37D}" type="presParOf" srcId="{17DA4E88-A12B-4590-B4FB-CDAA942A99C8}" destId="{F0F228A6-1DAC-4B05-A130-66EFBDB2E5F6}" srcOrd="1" destOrd="0" presId="urn:microsoft.com/office/officeart/2005/8/layout/vList3"/>
    <dgm:cxn modelId="{0385ED68-58FD-4B8F-978D-1D4537DCB47C}" type="presParOf" srcId="{4FAD46FC-1E13-40AF-B0A0-51C3E9EABA4C}" destId="{E8343C8A-7A4B-45AA-B241-B29D5EB62DDC}" srcOrd="11" destOrd="0" presId="urn:microsoft.com/office/officeart/2005/8/layout/vList3"/>
    <dgm:cxn modelId="{5D68C9C2-F72A-4EE6-8BF8-D83776509E51}" type="presParOf" srcId="{4FAD46FC-1E13-40AF-B0A0-51C3E9EABA4C}" destId="{97CBE01E-CA6D-45E4-8E46-3478D4E3829F}" srcOrd="12" destOrd="0" presId="urn:microsoft.com/office/officeart/2005/8/layout/vList3"/>
    <dgm:cxn modelId="{91546850-906E-4719-849C-FEF3F17E12E6}" type="presParOf" srcId="{97CBE01E-CA6D-45E4-8E46-3478D4E3829F}" destId="{3E635858-DC26-4A3C-88E2-83E1AFBB84B1}" srcOrd="0" destOrd="0" presId="urn:microsoft.com/office/officeart/2005/8/layout/vList3"/>
    <dgm:cxn modelId="{483C4746-93A9-4EA4-9040-024D88D3D5C8}" type="presParOf" srcId="{97CBE01E-CA6D-45E4-8E46-3478D4E3829F}" destId="{A53E6815-3866-4742-8833-A8F5A405DD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945E3-05EC-44D3-B9C4-C2577625B0CC}">
      <dsp:nvSpPr>
        <dsp:cNvPr id="0" name=""/>
        <dsp:cNvSpPr/>
      </dsp:nvSpPr>
      <dsp:spPr>
        <a:xfrm rot="10800000">
          <a:off x="730555" y="2771"/>
          <a:ext cx="2137477" cy="7686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896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300kPa</a:t>
          </a:r>
          <a:endParaRPr lang="en-GB" sz="1800" kern="1200" dirty="0"/>
        </a:p>
      </dsp:txBody>
      <dsp:txXfrm rot="10800000">
        <a:off x="922723" y="2771"/>
        <a:ext cx="1945309" cy="768673"/>
      </dsp:txXfrm>
    </dsp:sp>
    <dsp:sp modelId="{2E6163D7-4B31-427C-875B-0D9A106DE1A1}">
      <dsp:nvSpPr>
        <dsp:cNvPr id="0" name=""/>
        <dsp:cNvSpPr/>
      </dsp:nvSpPr>
      <dsp:spPr>
        <a:xfrm>
          <a:off x="346218" y="2771"/>
          <a:ext cx="768673" cy="7686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FA5D73-C6BE-44B7-ACFF-905CB5F102EC}">
      <dsp:nvSpPr>
        <dsp:cNvPr id="0" name=""/>
        <dsp:cNvSpPr/>
      </dsp:nvSpPr>
      <dsp:spPr>
        <a:xfrm rot="10800000">
          <a:off x="730555" y="1000900"/>
          <a:ext cx="2137477" cy="7686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896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Liquefaction</a:t>
          </a:r>
          <a:endParaRPr lang="en-GB" sz="1800" kern="1200" dirty="0"/>
        </a:p>
      </dsp:txBody>
      <dsp:txXfrm rot="10800000">
        <a:off x="922723" y="1000900"/>
        <a:ext cx="1945309" cy="768673"/>
      </dsp:txXfrm>
    </dsp:sp>
    <dsp:sp modelId="{AB9AEC87-205C-4CAC-8B87-399081B5570E}">
      <dsp:nvSpPr>
        <dsp:cNvPr id="0" name=""/>
        <dsp:cNvSpPr/>
      </dsp:nvSpPr>
      <dsp:spPr>
        <a:xfrm>
          <a:off x="346218" y="1000900"/>
          <a:ext cx="768673" cy="7686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2D510F-042F-4E60-BD16-37B4ADDB0464}">
      <dsp:nvSpPr>
        <dsp:cNvPr id="0" name=""/>
        <dsp:cNvSpPr/>
      </dsp:nvSpPr>
      <dsp:spPr>
        <a:xfrm rot="10800000">
          <a:off x="730555" y="1999029"/>
          <a:ext cx="2137477" cy="7686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896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Compressible ground </a:t>
          </a:r>
          <a:endParaRPr lang="en-GB" sz="1800" kern="1200" dirty="0"/>
        </a:p>
      </dsp:txBody>
      <dsp:txXfrm rot="10800000">
        <a:off x="922723" y="1999029"/>
        <a:ext cx="1945309" cy="768673"/>
      </dsp:txXfrm>
    </dsp:sp>
    <dsp:sp modelId="{035C103A-0CE0-4305-81AB-7D3AE6DE5865}">
      <dsp:nvSpPr>
        <dsp:cNvPr id="0" name=""/>
        <dsp:cNvSpPr/>
      </dsp:nvSpPr>
      <dsp:spPr>
        <a:xfrm>
          <a:off x="346218" y="1999029"/>
          <a:ext cx="768673" cy="7686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5BEEAB-229C-4AF1-940F-A3EFDA41CD3C}">
      <dsp:nvSpPr>
        <dsp:cNvPr id="0" name=""/>
        <dsp:cNvSpPr/>
      </dsp:nvSpPr>
      <dsp:spPr>
        <a:xfrm rot="10800000">
          <a:off x="730555" y="2997158"/>
          <a:ext cx="2137477" cy="7686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896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Expansive soils </a:t>
          </a:r>
          <a:endParaRPr lang="en-GB" sz="1800" kern="1200" dirty="0"/>
        </a:p>
      </dsp:txBody>
      <dsp:txXfrm rot="10800000">
        <a:off x="922723" y="2997158"/>
        <a:ext cx="1945309" cy="768673"/>
      </dsp:txXfrm>
    </dsp:sp>
    <dsp:sp modelId="{237E688C-CD9B-4292-BFD3-D4355D7C3794}">
      <dsp:nvSpPr>
        <dsp:cNvPr id="0" name=""/>
        <dsp:cNvSpPr/>
      </dsp:nvSpPr>
      <dsp:spPr>
        <a:xfrm>
          <a:off x="346218" y="2997158"/>
          <a:ext cx="768673" cy="7686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641C40-02E3-408F-B9BB-A5E2E25FCADB}">
      <dsp:nvSpPr>
        <dsp:cNvPr id="0" name=""/>
        <dsp:cNvSpPr/>
      </dsp:nvSpPr>
      <dsp:spPr>
        <a:xfrm rot="10800000">
          <a:off x="730555" y="3995287"/>
          <a:ext cx="2137477" cy="7686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896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Excessive movement</a:t>
          </a:r>
          <a:endParaRPr lang="en-GB" sz="1800" kern="1200" dirty="0"/>
        </a:p>
      </dsp:txBody>
      <dsp:txXfrm rot="10800000">
        <a:off x="922723" y="3995287"/>
        <a:ext cx="1945309" cy="768673"/>
      </dsp:txXfrm>
    </dsp:sp>
    <dsp:sp modelId="{C959EB48-8D6F-4313-A816-48D77F078A06}">
      <dsp:nvSpPr>
        <dsp:cNvPr id="0" name=""/>
        <dsp:cNvSpPr/>
      </dsp:nvSpPr>
      <dsp:spPr>
        <a:xfrm>
          <a:off x="346218" y="3995287"/>
          <a:ext cx="768673" cy="7686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945E3-05EC-44D3-B9C4-C2577625B0CC}">
      <dsp:nvSpPr>
        <dsp:cNvPr id="0" name=""/>
        <dsp:cNvSpPr/>
      </dsp:nvSpPr>
      <dsp:spPr>
        <a:xfrm rot="10800000">
          <a:off x="639961" y="324"/>
          <a:ext cx="2012157" cy="532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8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300kPa</a:t>
          </a:r>
          <a:endParaRPr lang="en-GB" sz="1400" kern="1200" dirty="0"/>
        </a:p>
      </dsp:txBody>
      <dsp:txXfrm rot="10800000">
        <a:off x="773100" y="324"/>
        <a:ext cx="1879018" cy="532558"/>
      </dsp:txXfrm>
    </dsp:sp>
    <dsp:sp modelId="{2E6163D7-4B31-427C-875B-0D9A106DE1A1}">
      <dsp:nvSpPr>
        <dsp:cNvPr id="0" name=""/>
        <dsp:cNvSpPr/>
      </dsp:nvSpPr>
      <dsp:spPr>
        <a:xfrm>
          <a:off x="373681" y="324"/>
          <a:ext cx="532558" cy="5325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FA5D73-C6BE-44B7-ACFF-905CB5F102EC}">
      <dsp:nvSpPr>
        <dsp:cNvPr id="0" name=""/>
        <dsp:cNvSpPr/>
      </dsp:nvSpPr>
      <dsp:spPr>
        <a:xfrm rot="10800000">
          <a:off x="639961" y="691855"/>
          <a:ext cx="2012157" cy="532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8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Liquefaction</a:t>
          </a:r>
          <a:endParaRPr lang="en-GB" sz="1400" kern="1200" dirty="0"/>
        </a:p>
      </dsp:txBody>
      <dsp:txXfrm rot="10800000">
        <a:off x="773100" y="691855"/>
        <a:ext cx="1879018" cy="532558"/>
      </dsp:txXfrm>
    </dsp:sp>
    <dsp:sp modelId="{AB9AEC87-205C-4CAC-8B87-399081B5570E}">
      <dsp:nvSpPr>
        <dsp:cNvPr id="0" name=""/>
        <dsp:cNvSpPr/>
      </dsp:nvSpPr>
      <dsp:spPr>
        <a:xfrm>
          <a:off x="373681" y="691855"/>
          <a:ext cx="532558" cy="5325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2D510F-042F-4E60-BD16-37B4ADDB0464}">
      <dsp:nvSpPr>
        <dsp:cNvPr id="0" name=""/>
        <dsp:cNvSpPr/>
      </dsp:nvSpPr>
      <dsp:spPr>
        <a:xfrm rot="10800000">
          <a:off x="639961" y="1383387"/>
          <a:ext cx="2012157" cy="532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8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Compressible ground </a:t>
          </a:r>
          <a:endParaRPr lang="en-GB" sz="1400" kern="1200" dirty="0"/>
        </a:p>
      </dsp:txBody>
      <dsp:txXfrm rot="10800000">
        <a:off x="773100" y="1383387"/>
        <a:ext cx="1879018" cy="532558"/>
      </dsp:txXfrm>
    </dsp:sp>
    <dsp:sp modelId="{035C103A-0CE0-4305-81AB-7D3AE6DE5865}">
      <dsp:nvSpPr>
        <dsp:cNvPr id="0" name=""/>
        <dsp:cNvSpPr/>
      </dsp:nvSpPr>
      <dsp:spPr>
        <a:xfrm>
          <a:off x="373681" y="1383387"/>
          <a:ext cx="532558" cy="5325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5BEEAB-229C-4AF1-940F-A3EFDA41CD3C}">
      <dsp:nvSpPr>
        <dsp:cNvPr id="0" name=""/>
        <dsp:cNvSpPr/>
      </dsp:nvSpPr>
      <dsp:spPr>
        <a:xfrm rot="10800000">
          <a:off x="639961" y="2074918"/>
          <a:ext cx="2012157" cy="532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8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Expansive soils </a:t>
          </a:r>
          <a:endParaRPr lang="en-GB" sz="1400" kern="1200" dirty="0"/>
        </a:p>
      </dsp:txBody>
      <dsp:txXfrm rot="10800000">
        <a:off x="773100" y="2074918"/>
        <a:ext cx="1879018" cy="532558"/>
      </dsp:txXfrm>
    </dsp:sp>
    <dsp:sp modelId="{237E688C-CD9B-4292-BFD3-D4355D7C3794}">
      <dsp:nvSpPr>
        <dsp:cNvPr id="0" name=""/>
        <dsp:cNvSpPr/>
      </dsp:nvSpPr>
      <dsp:spPr>
        <a:xfrm>
          <a:off x="373681" y="2074918"/>
          <a:ext cx="532558" cy="5325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641C40-02E3-408F-B9BB-A5E2E25FCADB}">
      <dsp:nvSpPr>
        <dsp:cNvPr id="0" name=""/>
        <dsp:cNvSpPr/>
      </dsp:nvSpPr>
      <dsp:spPr>
        <a:xfrm rot="10800000">
          <a:off x="639961" y="2766450"/>
          <a:ext cx="2012157" cy="532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8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Excessive movement</a:t>
          </a:r>
          <a:endParaRPr lang="en-GB" sz="1400" kern="1200" dirty="0"/>
        </a:p>
      </dsp:txBody>
      <dsp:txXfrm rot="10800000">
        <a:off x="773100" y="2766450"/>
        <a:ext cx="1879018" cy="532558"/>
      </dsp:txXfrm>
    </dsp:sp>
    <dsp:sp modelId="{C959EB48-8D6F-4313-A816-48D77F078A06}">
      <dsp:nvSpPr>
        <dsp:cNvPr id="0" name=""/>
        <dsp:cNvSpPr/>
      </dsp:nvSpPr>
      <dsp:spPr>
        <a:xfrm>
          <a:off x="373681" y="2766450"/>
          <a:ext cx="532558" cy="5325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F228A6-1DAC-4B05-A130-66EFBDB2E5F6}">
      <dsp:nvSpPr>
        <dsp:cNvPr id="0" name=""/>
        <dsp:cNvSpPr/>
      </dsp:nvSpPr>
      <dsp:spPr>
        <a:xfrm rot="10800000">
          <a:off x="639961" y="3457981"/>
          <a:ext cx="2012157" cy="532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8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Landslides and slopes</a:t>
          </a:r>
          <a:endParaRPr lang="en-GB" sz="1400" kern="1200" dirty="0"/>
        </a:p>
      </dsp:txBody>
      <dsp:txXfrm rot="10800000">
        <a:off x="773100" y="3457981"/>
        <a:ext cx="1879018" cy="532558"/>
      </dsp:txXfrm>
    </dsp:sp>
    <dsp:sp modelId="{3A13E5DC-BFF0-4DEA-A82C-B6E46358B2FE}">
      <dsp:nvSpPr>
        <dsp:cNvPr id="0" name=""/>
        <dsp:cNvSpPr/>
      </dsp:nvSpPr>
      <dsp:spPr>
        <a:xfrm>
          <a:off x="373681" y="3457981"/>
          <a:ext cx="532558" cy="5325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3E6815-3866-4742-8833-A8F5A405DDD4}">
      <dsp:nvSpPr>
        <dsp:cNvPr id="0" name=""/>
        <dsp:cNvSpPr/>
      </dsp:nvSpPr>
      <dsp:spPr>
        <a:xfrm rot="10800000">
          <a:off x="639961" y="4149513"/>
          <a:ext cx="2012157" cy="532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8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Buried Services</a:t>
          </a:r>
          <a:endParaRPr lang="en-GB" sz="1400" kern="1200" dirty="0"/>
        </a:p>
      </dsp:txBody>
      <dsp:txXfrm rot="10800000">
        <a:off x="773100" y="4149513"/>
        <a:ext cx="1879018" cy="532558"/>
      </dsp:txXfrm>
    </dsp:sp>
    <dsp:sp modelId="{3E635858-DC26-4A3C-88E2-83E1AFBB84B1}">
      <dsp:nvSpPr>
        <dsp:cNvPr id="0" name=""/>
        <dsp:cNvSpPr/>
      </dsp:nvSpPr>
      <dsp:spPr>
        <a:xfrm>
          <a:off x="373681" y="4149513"/>
          <a:ext cx="532558" cy="5325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245B-7211-4F08-A089-63DFC68B219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BC5C-941E-467F-AC94-B013F719E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4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2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>
                <a:solidFill>
                  <a:schemeClr val="bg1"/>
                </a:solidFill>
              </a:rPr>
              <a:t>We now have many more geo-hazards to consider but the same approval period but are accountable for much more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0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5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>
                <a:solidFill>
                  <a:schemeClr val="bg1"/>
                </a:solidFill>
              </a:rPr>
              <a:t>Now is the chance to influence the RITS geotechnical sections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2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9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0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9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schemeClr val="bg1"/>
                </a:solidFill>
              </a:rPr>
              <a:t>We have many different standards and guides that have been published since 2011 due to earthquakes, advances in materials technology and innovation.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9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15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C5C-941E-467F-AC94-B013F719E1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7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6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2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2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4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206A-30B2-4DD9-8CB5-994F6555F9E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159D-790C-4A4C-8196-8E852FC7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8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anz.co.nz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212976"/>
            <a:ext cx="5486400" cy="1752600"/>
          </a:xfrm>
        </p:spPr>
        <p:txBody>
          <a:bodyPr>
            <a:normAutofit/>
          </a:bodyPr>
          <a:lstStyle/>
          <a:p>
            <a:r>
              <a:rPr lang="en-US" sz="4400" dirty="0"/>
              <a:t>3604- Geotechnical- </a:t>
            </a:r>
          </a:p>
          <a:p>
            <a:r>
              <a:rPr lang="en-US" sz="4400" dirty="0"/>
              <a:t>A Standard Discussion</a:t>
            </a:r>
          </a:p>
        </p:txBody>
      </p:sp>
    </p:spTree>
    <p:extLst>
      <p:ext uri="{BB962C8B-B14F-4D97-AF65-F5344CB8AC3E}">
        <p14:creationId xmlns:p14="http://schemas.microsoft.com/office/powerpoint/2010/main" val="158585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REACH OF 3604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4C238-93F1-41CC-9A09-CC3867246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64" b="22668"/>
          <a:stretch/>
        </p:blipFill>
        <p:spPr>
          <a:xfrm>
            <a:off x="3514596" y="1268760"/>
            <a:ext cx="2353548" cy="48965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350BB6-2C40-4EAC-8220-4AE35471F7EA}"/>
              </a:ext>
            </a:extLst>
          </p:cNvPr>
          <p:cNvGrpSpPr/>
          <p:nvPr/>
        </p:nvGrpSpPr>
        <p:grpSpPr>
          <a:xfrm>
            <a:off x="6297927" y="1234076"/>
            <a:ext cx="2378529" cy="3965101"/>
            <a:chOff x="6156176" y="1242088"/>
            <a:chExt cx="2378529" cy="39651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AC8F61-D90F-4EDD-8D37-6C8C6A942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8184" y="2852936"/>
              <a:ext cx="2306521" cy="3348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819C9-119A-4C76-B1F4-23A691965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28184" y="3212976"/>
              <a:ext cx="2271668" cy="19942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2102F1-8C82-4B16-9E67-E91053C1E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7000" b="-52"/>
            <a:stretch/>
          </p:blipFill>
          <p:spPr>
            <a:xfrm>
              <a:off x="6156176" y="1242088"/>
              <a:ext cx="2306521" cy="161084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8E86EE-AC25-4F11-BE83-5DD11D247156}"/>
              </a:ext>
            </a:extLst>
          </p:cNvPr>
          <p:cNvGrpSpPr/>
          <p:nvPr/>
        </p:nvGrpSpPr>
        <p:grpSpPr>
          <a:xfrm>
            <a:off x="560782" y="1238597"/>
            <a:ext cx="2499050" cy="4926707"/>
            <a:chOff x="272750" y="1238597"/>
            <a:chExt cx="2499050" cy="49267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67545A-7A6A-4537-867C-BFB6530FF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1" y="1238597"/>
              <a:ext cx="2328210" cy="427863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267EEE-8E9E-4155-A69E-926F464A5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1441"/>
            <a:stretch/>
          </p:blipFill>
          <p:spPr>
            <a:xfrm>
              <a:off x="272750" y="5517232"/>
              <a:ext cx="2499050" cy="648072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E130C5F-C7C7-4136-9ED5-3F9BC1411C9C}"/>
              </a:ext>
            </a:extLst>
          </p:cNvPr>
          <p:cNvSpPr/>
          <p:nvPr/>
        </p:nvSpPr>
        <p:spPr>
          <a:xfrm>
            <a:off x="2118501" y="1612778"/>
            <a:ext cx="725307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09D58C-97C5-4AD4-8879-76D42C107AEA}"/>
              </a:ext>
            </a:extLst>
          </p:cNvPr>
          <p:cNvSpPr/>
          <p:nvPr/>
        </p:nvSpPr>
        <p:spPr>
          <a:xfrm>
            <a:off x="683567" y="1765178"/>
            <a:ext cx="2160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C1A46-9160-445A-876C-35692F5DECE1}"/>
              </a:ext>
            </a:extLst>
          </p:cNvPr>
          <p:cNvSpPr/>
          <p:nvPr/>
        </p:nvSpPr>
        <p:spPr>
          <a:xfrm>
            <a:off x="683568" y="1917578"/>
            <a:ext cx="2160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841627-D8D3-4B4D-A12F-0C339FB4AD4E}"/>
              </a:ext>
            </a:extLst>
          </p:cNvPr>
          <p:cNvSpPr/>
          <p:nvPr/>
        </p:nvSpPr>
        <p:spPr>
          <a:xfrm>
            <a:off x="683808" y="2069978"/>
            <a:ext cx="2160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1A738-AA97-4735-B524-09E0FC0A4F0D}"/>
              </a:ext>
            </a:extLst>
          </p:cNvPr>
          <p:cNvSpPr/>
          <p:nvPr/>
        </p:nvSpPr>
        <p:spPr>
          <a:xfrm>
            <a:off x="683568" y="2204880"/>
            <a:ext cx="2160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E804D2-4D98-4413-AF37-7F82E57C5133}"/>
              </a:ext>
            </a:extLst>
          </p:cNvPr>
          <p:cNvSpPr/>
          <p:nvPr/>
        </p:nvSpPr>
        <p:spPr>
          <a:xfrm>
            <a:off x="678341" y="2348896"/>
            <a:ext cx="360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113E6-527B-43B8-8D4F-ED2862330D9D}"/>
              </a:ext>
            </a:extLst>
          </p:cNvPr>
          <p:cNvSpPr/>
          <p:nvPr/>
        </p:nvSpPr>
        <p:spPr>
          <a:xfrm>
            <a:off x="2123728" y="2692898"/>
            <a:ext cx="725307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FD403A-1291-49BA-B84E-345AE74DE4F0}"/>
              </a:ext>
            </a:extLst>
          </p:cNvPr>
          <p:cNvSpPr/>
          <p:nvPr/>
        </p:nvSpPr>
        <p:spPr>
          <a:xfrm>
            <a:off x="688794" y="2845298"/>
            <a:ext cx="2160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7D1C21-04BB-429F-BAC8-B83221A4CF87}"/>
              </a:ext>
            </a:extLst>
          </p:cNvPr>
          <p:cNvSpPr/>
          <p:nvPr/>
        </p:nvSpPr>
        <p:spPr>
          <a:xfrm>
            <a:off x="688795" y="2997698"/>
            <a:ext cx="2160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491450-8D8D-44F4-A054-D7262ADBA9E8}"/>
              </a:ext>
            </a:extLst>
          </p:cNvPr>
          <p:cNvSpPr/>
          <p:nvPr/>
        </p:nvSpPr>
        <p:spPr>
          <a:xfrm>
            <a:off x="689035" y="3150098"/>
            <a:ext cx="2160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F9656F-50FE-454F-9DDD-46610D0069B8}"/>
              </a:ext>
            </a:extLst>
          </p:cNvPr>
          <p:cNvSpPr/>
          <p:nvPr/>
        </p:nvSpPr>
        <p:spPr>
          <a:xfrm>
            <a:off x="688795" y="3285000"/>
            <a:ext cx="792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0B8744-90F3-4B6E-A61A-540474AE667D}"/>
              </a:ext>
            </a:extLst>
          </p:cNvPr>
          <p:cNvSpPr/>
          <p:nvPr/>
        </p:nvSpPr>
        <p:spPr>
          <a:xfrm>
            <a:off x="1259720" y="3563701"/>
            <a:ext cx="1080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BA13C1-ECEB-4428-A332-AAE77A0F20B0}"/>
              </a:ext>
            </a:extLst>
          </p:cNvPr>
          <p:cNvSpPr/>
          <p:nvPr/>
        </p:nvSpPr>
        <p:spPr>
          <a:xfrm>
            <a:off x="683568" y="3717048"/>
            <a:ext cx="540000" cy="144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F6007F-269E-4CCA-A500-29AE4A8CA2A7}"/>
              </a:ext>
            </a:extLst>
          </p:cNvPr>
          <p:cNvSpPr/>
          <p:nvPr/>
        </p:nvSpPr>
        <p:spPr>
          <a:xfrm>
            <a:off x="683808" y="4797152"/>
            <a:ext cx="2160000" cy="1368152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381E02-9B37-4DE6-957C-695728A9213A}"/>
              </a:ext>
            </a:extLst>
          </p:cNvPr>
          <p:cNvSpPr/>
          <p:nvPr/>
        </p:nvSpPr>
        <p:spPr>
          <a:xfrm>
            <a:off x="3611370" y="1243407"/>
            <a:ext cx="2160000" cy="3312368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D9AD75-A125-4120-B471-448A6D5FDEDA}"/>
              </a:ext>
            </a:extLst>
          </p:cNvPr>
          <p:cNvSpPr/>
          <p:nvPr/>
        </p:nvSpPr>
        <p:spPr>
          <a:xfrm>
            <a:off x="6444208" y="3305914"/>
            <a:ext cx="2160000" cy="627142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8C424A-73D6-4061-81A7-71300AC2FAB5}"/>
              </a:ext>
            </a:extLst>
          </p:cNvPr>
          <p:cNvSpPr/>
          <p:nvPr/>
        </p:nvSpPr>
        <p:spPr>
          <a:xfrm>
            <a:off x="6444208" y="4402428"/>
            <a:ext cx="2160000" cy="762065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A81184-53F6-4576-AA11-320B7463A475}"/>
              </a:ext>
            </a:extLst>
          </p:cNvPr>
          <p:cNvGrpSpPr/>
          <p:nvPr/>
        </p:nvGrpSpPr>
        <p:grpSpPr>
          <a:xfrm>
            <a:off x="683567" y="1233752"/>
            <a:ext cx="7901978" cy="4715480"/>
            <a:chOff x="683567" y="1233752"/>
            <a:chExt cx="7901978" cy="471548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9B563B6-1CEC-4A21-A3B8-3E89A749571E}"/>
                </a:ext>
              </a:extLst>
            </p:cNvPr>
            <p:cNvSpPr/>
            <p:nvPr/>
          </p:nvSpPr>
          <p:spPr>
            <a:xfrm>
              <a:off x="1475656" y="3103644"/>
              <a:ext cx="1368000" cy="18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47A606-1FD4-4422-8876-3655C830571B}"/>
                </a:ext>
              </a:extLst>
            </p:cNvPr>
            <p:cNvSpPr/>
            <p:nvPr/>
          </p:nvSpPr>
          <p:spPr>
            <a:xfrm>
              <a:off x="683567" y="4795851"/>
              <a:ext cx="2159999" cy="50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F666D4-9529-4CF3-82B1-E2CB41FEE235}"/>
                </a:ext>
              </a:extLst>
            </p:cNvPr>
            <p:cNvSpPr/>
            <p:nvPr/>
          </p:nvSpPr>
          <p:spPr>
            <a:xfrm>
              <a:off x="683809" y="5517232"/>
              <a:ext cx="2159999" cy="43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8CE2004-45B7-44A6-8F83-DB98BF186760}"/>
                </a:ext>
              </a:extLst>
            </p:cNvPr>
            <p:cNvSpPr/>
            <p:nvPr/>
          </p:nvSpPr>
          <p:spPr>
            <a:xfrm>
              <a:off x="3598376" y="1233752"/>
              <a:ext cx="2159999" cy="576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595DE7-4B49-4CD8-83BC-2462339D31D4}"/>
                </a:ext>
              </a:extLst>
            </p:cNvPr>
            <p:cNvSpPr/>
            <p:nvPr/>
          </p:nvSpPr>
          <p:spPr>
            <a:xfrm>
              <a:off x="3598813" y="2492960"/>
              <a:ext cx="2159999" cy="43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E594C76-41DF-4FBC-A55B-26A5658E4E4D}"/>
                </a:ext>
              </a:extLst>
            </p:cNvPr>
            <p:cNvSpPr/>
            <p:nvPr/>
          </p:nvSpPr>
          <p:spPr>
            <a:xfrm>
              <a:off x="3601212" y="3861048"/>
              <a:ext cx="2159999" cy="46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E028C8-C2DB-4CCD-A97A-6EBD766F1612}"/>
                </a:ext>
              </a:extLst>
            </p:cNvPr>
            <p:cNvSpPr/>
            <p:nvPr/>
          </p:nvSpPr>
          <p:spPr>
            <a:xfrm>
              <a:off x="6425546" y="4915815"/>
              <a:ext cx="2159999" cy="25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E129259-0C31-427B-B982-9E9D76F18180}"/>
              </a:ext>
            </a:extLst>
          </p:cNvPr>
          <p:cNvSpPr/>
          <p:nvPr/>
        </p:nvSpPr>
        <p:spPr>
          <a:xfrm>
            <a:off x="3617086" y="5373216"/>
            <a:ext cx="2160000" cy="827096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4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RECOMMENDATIONS AND DETAILED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AC1835-0869-4981-9C35-42356FAEC08B}"/>
              </a:ext>
            </a:extLst>
          </p:cNvPr>
          <p:cNvSpPr/>
          <p:nvPr/>
        </p:nvSpPr>
        <p:spPr>
          <a:xfrm>
            <a:off x="304800" y="1196752"/>
            <a:ext cx="8678416" cy="495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reports we often see recommendations and designs.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there is insufficient information regarding the building and site works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when providing options for cost estimation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NZ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Council do?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report limitations and scope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any recommendations for further assessment have been undertaken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plans show accurate existing levels and the proposed levels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Retaining walls on boundaries may be affecting another consent already approved or still being processed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that the works shown are in line the recommendations or refer it back to the geo-professional to confirm and sign the drawings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may highlight the need for design and a PS1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Marketing">
            <a:extLst>
              <a:ext uri="{FF2B5EF4-FFF2-40B4-BE49-F238E27FC236}">
                <a16:creationId xmlns:a16="http://schemas.microsoft.com/office/drawing/2014/main" id="{0F8D82DE-114A-456F-BE00-730A71D1F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100392" y="3090664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BF0B59-D75A-4BBE-BDDC-94917D3B1E05}"/>
              </a:ext>
            </a:extLst>
          </p:cNvPr>
          <p:cNvSpPr txBox="1"/>
          <p:nvPr/>
        </p:nvSpPr>
        <p:spPr>
          <a:xfrm>
            <a:off x="7308304" y="2635328"/>
            <a:ext cx="198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u="sng" dirty="0">
                <a:solidFill>
                  <a:schemeClr val="bg1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50348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RECOMMENDATIONS AND DETAILED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B823BB-5A3A-4DD0-AE14-E234BBD0C54B}"/>
              </a:ext>
            </a:extLst>
          </p:cNvPr>
          <p:cNvSpPr/>
          <p:nvPr/>
        </p:nvSpPr>
        <p:spPr>
          <a:xfrm>
            <a:off x="304800" y="1509347"/>
            <a:ext cx="8443664" cy="4439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Works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 a site is very level, you need to make it level.   This can result in: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Excavations undermining existing retaining walls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being placed above existing retaining walls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Exposing soils deeper than those tested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 with sequencing of works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Council do?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geotechnical reports describe how the proposed works interface with adjacent land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 sequencing / temporary works to be considered – </a:t>
            </a:r>
            <a:r>
              <a:rPr lang="en-NZ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Worksafe</a:t>
            </a:r>
            <a:r>
              <a:rPr lang="en-N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NZ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an inspector sees a wall that was not approved or wall being affected query it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5" descr="Marketing">
            <a:extLst>
              <a:ext uri="{FF2B5EF4-FFF2-40B4-BE49-F238E27FC236}">
                <a16:creationId xmlns:a16="http://schemas.microsoft.com/office/drawing/2014/main" id="{B356E49B-352D-408E-817B-80DAFAF04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100392" y="381074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DEDDF-4630-42B1-82DB-ABD77ED2EEDF}"/>
              </a:ext>
            </a:extLst>
          </p:cNvPr>
          <p:cNvSpPr txBox="1"/>
          <p:nvPr/>
        </p:nvSpPr>
        <p:spPr>
          <a:xfrm>
            <a:off x="7308304" y="3355408"/>
            <a:ext cx="198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u="sng" dirty="0">
                <a:solidFill>
                  <a:schemeClr val="bg1"/>
                </a:solidFill>
              </a:rPr>
              <a:t>Discussion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AA835A-6BC1-4CE8-93E6-51D689A23B64}"/>
              </a:ext>
            </a:extLst>
          </p:cNvPr>
          <p:cNvGrpSpPr/>
          <p:nvPr/>
        </p:nvGrpSpPr>
        <p:grpSpPr>
          <a:xfrm>
            <a:off x="395536" y="1207113"/>
            <a:ext cx="8352928" cy="2533976"/>
            <a:chOff x="395536" y="1207113"/>
            <a:chExt cx="8352928" cy="25339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CB2B5D-2740-42CB-9482-29BBEA696765}"/>
                </a:ext>
              </a:extLst>
            </p:cNvPr>
            <p:cNvSpPr/>
            <p:nvPr/>
          </p:nvSpPr>
          <p:spPr>
            <a:xfrm>
              <a:off x="4211960" y="1730333"/>
              <a:ext cx="936104" cy="16986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D12A45-5155-443A-8B6E-5F3927484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36" y="1326864"/>
              <a:ext cx="3901778" cy="24142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33F6BD-0970-4988-A906-B81E4E43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721" y="1207113"/>
              <a:ext cx="3765743" cy="2118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1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CHALLENGE FOR COUNCILS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6E796-F5F8-4E0A-8FA4-51AA8BB9DEC5}"/>
              </a:ext>
            </a:extLst>
          </p:cNvPr>
          <p:cNvSpPr/>
          <p:nvPr/>
        </p:nvSpPr>
        <p:spPr>
          <a:xfrm>
            <a:off x="341784" y="1268760"/>
            <a:ext cx="84604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Risks often aren’t apparent unless assessed by a competent geo-professional e.g. Large scale instability, historic fills, liquefaction, settlement.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Use the CPEng Register and confirm the practice area of engineers signing off on geotechnical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Use a peer review panel to enable the engineering industry to self-regulate itself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B425F7-D8FB-4D8B-814B-DF3D253A2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6578"/>
          <a:stretch/>
        </p:blipFill>
        <p:spPr>
          <a:xfrm>
            <a:off x="3923928" y="3595918"/>
            <a:ext cx="4706432" cy="25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POLICY DISCUSSIONS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6077E-73FF-4844-9F7D-A427B7493C7E}"/>
              </a:ext>
            </a:extLst>
          </p:cNvPr>
          <p:cNvSpPr txBox="1"/>
          <p:nvPr/>
        </p:nvSpPr>
        <p:spPr>
          <a:xfrm>
            <a:off x="2194723" y="1484784"/>
            <a:ext cx="6769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Geotechnical Risk Assessment in the planning and subdivision stage,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3604 assessment in the building consent phase.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9E859499-B641-4AEA-82C5-7FA2AA871552}"/>
              </a:ext>
            </a:extLst>
          </p:cNvPr>
          <p:cNvSpPr/>
          <p:nvPr/>
        </p:nvSpPr>
        <p:spPr>
          <a:xfrm>
            <a:off x="179512" y="1243625"/>
            <a:ext cx="1848477" cy="16002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Marketing">
            <a:extLst>
              <a:ext uri="{FF2B5EF4-FFF2-40B4-BE49-F238E27FC236}">
                <a16:creationId xmlns:a16="http://schemas.microsoft.com/office/drawing/2014/main" id="{D1F949CD-ED71-4AB9-BF87-C222AE85A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663" y="1929425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8CE7B6-8BE6-4673-B41E-C302B15FDA8A}"/>
              </a:ext>
            </a:extLst>
          </p:cNvPr>
          <p:cNvSpPr txBox="1"/>
          <p:nvPr/>
        </p:nvSpPr>
        <p:spPr>
          <a:xfrm>
            <a:off x="262879" y="1243625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u="sng" dirty="0">
                <a:solidFill>
                  <a:schemeClr val="bg1"/>
                </a:solidFill>
              </a:rPr>
              <a:t>Discussion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E13975-7F3B-4DF6-BD77-DAAA9C9C9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58131"/>
              </p:ext>
            </p:extLst>
          </p:nvPr>
        </p:nvGraphicFramePr>
        <p:xfrm>
          <a:off x="539551" y="3311872"/>
          <a:ext cx="8181526" cy="2565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90763">
                  <a:extLst>
                    <a:ext uri="{9D8B030D-6E8A-4147-A177-3AD203B41FA5}">
                      <a16:colId xmlns:a16="http://schemas.microsoft.com/office/drawing/2014/main" val="2972084987"/>
                    </a:ext>
                  </a:extLst>
                </a:gridCol>
                <a:gridCol w="4090763">
                  <a:extLst>
                    <a:ext uri="{9D8B030D-6E8A-4147-A177-3AD203B41FA5}">
                      <a16:colId xmlns:a16="http://schemas.microsoft.com/office/drawing/2014/main" val="157462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For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Against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Council can concentrate on specific roles, making for more efficient processing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Many different opinions as to what a suitable geotechnical completion report should contain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6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Council knowledge and specialism grows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Developers will resist having to spend the money for the assessment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13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Huge cost and time saving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Developers won’t want to spend the money to fix the problems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47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57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GEOTECHNICAL RISKS &amp; GUIDANCE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220AAA-CDE4-42D0-AFAF-5454602A5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74214"/>
              </p:ext>
            </p:extLst>
          </p:nvPr>
        </p:nvGraphicFramePr>
        <p:xfrm>
          <a:off x="304800" y="1124744"/>
          <a:ext cx="8534400" cy="5073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0936">
                  <a:extLst>
                    <a:ext uri="{9D8B030D-6E8A-4147-A177-3AD203B41FA5}">
                      <a16:colId xmlns:a16="http://schemas.microsoft.com/office/drawing/2014/main" val="377182687"/>
                    </a:ext>
                  </a:extLst>
                </a:gridCol>
                <a:gridCol w="6643464">
                  <a:extLst>
                    <a:ext uri="{9D8B030D-6E8A-4147-A177-3AD203B41FA5}">
                      <a16:colId xmlns:a16="http://schemas.microsoft.com/office/drawing/2014/main" val="35040273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Geotechnical Risk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Relevant Guidance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50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Bearing Capacity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NZS3604:20114 “good ground”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63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Earthquake hazards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MBIE &amp; NZGS Modules 1-4. NZTA Bridge Manual. ASNZS1170.0/5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5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Compressible Ground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NZ Building Code limits, otherwise this is subject to individual engineer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425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Expansive Soils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AS 2870:2011- Residential slabs and footings . BRANZ 2003 Study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834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Excessive Movement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Tomlinson Meyerhof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688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Landslides and Slopes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MBIE (TBC). NZTA Bridge Manual. NZGS and BRANZ report. </a:t>
                      </a:r>
                      <a:r>
                        <a:rPr lang="en-NZ" sz="1400" dirty="0">
                          <a:latin typeface="+mn-lt"/>
                        </a:rPr>
                        <a:t>Australian risk assessments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941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Buried Services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1400" dirty="0">
                          <a:latin typeface="+mn-lt"/>
                        </a:rPr>
                        <a:t>DS-10 TCC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0747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Geothermal</a:t>
                      </a:r>
                    </a:p>
                  </a:txBody>
                  <a:tcPr marL="25077" marR="25077" marT="25077" marB="25077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GNS and international studies</a:t>
                      </a:r>
                    </a:p>
                  </a:txBody>
                  <a:tcPr marL="25077" marR="25077" marT="25077" marB="25077"/>
                </a:tc>
                <a:extLst>
                  <a:ext uri="{0D108BD9-81ED-4DB2-BD59-A6C34878D82A}">
                    <a16:rowId xmlns:a16="http://schemas.microsoft.com/office/drawing/2014/main" val="64795435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Ground Rupture</a:t>
                      </a:r>
                    </a:p>
                  </a:txBody>
                  <a:tcPr marL="25077" marR="25077" marT="25077" marB="25077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MFE Wellington</a:t>
                      </a:r>
                    </a:p>
                  </a:txBody>
                  <a:tcPr marL="25077" marR="25077" marT="25077" marB="25077"/>
                </a:tc>
                <a:extLst>
                  <a:ext uri="{0D108BD9-81ED-4DB2-BD59-A6C34878D82A}">
                    <a16:rowId xmlns:a16="http://schemas.microsoft.com/office/drawing/2014/main" val="121081621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Erosion</a:t>
                      </a:r>
                    </a:p>
                  </a:txBody>
                  <a:tcPr marL="25077" marR="25077" marT="25077" marB="25077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Various local guides. Rivers and coastal processes area of expertise</a:t>
                      </a:r>
                    </a:p>
                  </a:txBody>
                  <a:tcPr marL="25077" marR="25077" marT="25077" marB="25077"/>
                </a:tc>
                <a:extLst>
                  <a:ext uri="{0D108BD9-81ED-4DB2-BD59-A6C34878D82A}">
                    <a16:rowId xmlns:a16="http://schemas.microsoft.com/office/drawing/2014/main" val="2301521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Tomos</a:t>
                      </a:r>
                      <a:endParaRPr lang="en-NZ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77" marR="25077" marT="25077" marB="2507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 area specific GNS studies exist</a:t>
                      </a:r>
                    </a:p>
                  </a:txBody>
                  <a:tcPr marL="25077" marR="25077" marT="25077" marB="25077"/>
                </a:tc>
                <a:extLst>
                  <a:ext uri="{0D108BD9-81ED-4DB2-BD59-A6C34878D82A}">
                    <a16:rowId xmlns:a16="http://schemas.microsoft.com/office/drawing/2014/main" val="287061371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Flooding</a:t>
                      </a:r>
                    </a:p>
                  </a:txBody>
                  <a:tcPr marL="25077" marR="25077" marT="25077" marB="25077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GIS Flood layers</a:t>
                      </a:r>
                    </a:p>
                  </a:txBody>
                  <a:tcPr marL="25077" marR="25077" marT="25077" marB="25077"/>
                </a:tc>
                <a:extLst>
                  <a:ext uri="{0D108BD9-81ED-4DB2-BD59-A6C34878D82A}">
                    <a16:rowId xmlns:a16="http://schemas.microsoft.com/office/drawing/2014/main" val="276155218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Collapsible soils</a:t>
                      </a:r>
                    </a:p>
                  </a:txBody>
                  <a:tcPr marL="25077" marR="25077" marT="25077" marB="25077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This can be shown on liquefaction analysis, </a:t>
                      </a:r>
                      <a:r>
                        <a:rPr lang="en-NZ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CLiq</a:t>
                      </a: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software and CPET software</a:t>
                      </a:r>
                    </a:p>
                  </a:txBody>
                  <a:tcPr marL="25077" marR="25077" marT="25077" marB="25077"/>
                </a:tc>
                <a:extLst>
                  <a:ext uri="{0D108BD9-81ED-4DB2-BD59-A6C34878D82A}">
                    <a16:rowId xmlns:a16="http://schemas.microsoft.com/office/drawing/2014/main" val="3919796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Corrosive soils</a:t>
                      </a:r>
                    </a:p>
                  </a:txBody>
                  <a:tcPr marL="25077" marR="25077" marT="25077" marB="25077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 guides such as BRE</a:t>
                      </a:r>
                    </a:p>
                  </a:txBody>
                  <a:tcPr marL="25077" marR="25077" marT="25077" marB="25077"/>
                </a:tc>
                <a:extLst>
                  <a:ext uri="{0D108BD9-81ED-4DB2-BD59-A6C34878D82A}">
                    <a16:rowId xmlns:a16="http://schemas.microsoft.com/office/drawing/2014/main" val="189218321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Soil contamination</a:t>
                      </a:r>
                    </a:p>
                  </a:txBody>
                  <a:tcPr marL="25077" marR="25077" marT="25077" marB="25077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NES process</a:t>
                      </a:r>
                    </a:p>
                  </a:txBody>
                  <a:tcPr marL="25077" marR="25077" marT="25077" marB="25077"/>
                </a:tc>
                <a:extLst>
                  <a:ext uri="{0D108BD9-81ED-4DB2-BD59-A6C34878D82A}">
                    <a16:rowId xmlns:a16="http://schemas.microsoft.com/office/drawing/2014/main" val="216440552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Fill material/mining</a:t>
                      </a:r>
                    </a:p>
                  </a:txBody>
                  <a:tcPr marL="25077" marR="25077" marT="25077" marB="25077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 guides (Coal mining NHBC studies from UK)</a:t>
                      </a:r>
                    </a:p>
                  </a:txBody>
                  <a:tcPr marL="25077" marR="25077" marT="25077" marB="25077"/>
                </a:tc>
                <a:extLst>
                  <a:ext uri="{0D108BD9-81ED-4DB2-BD59-A6C34878D82A}">
                    <a16:rowId xmlns:a16="http://schemas.microsoft.com/office/drawing/2014/main" val="418385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 of Development</a:t>
                      </a:r>
                    </a:p>
                  </a:txBody>
                  <a:tcPr marL="25077" marR="25077" marT="25077" marB="25077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impacts does the proposed building have on the surrounding area?</a:t>
                      </a:r>
                    </a:p>
                  </a:txBody>
                  <a:tcPr marL="25077" marR="25077" marT="25077" marB="25077"/>
                </a:tc>
                <a:extLst>
                  <a:ext uri="{0D108BD9-81ED-4DB2-BD59-A6C34878D82A}">
                    <a16:rowId xmlns:a16="http://schemas.microsoft.com/office/drawing/2014/main" val="3083494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68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SOLUTIONS FOR COUNCILS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6077E-73FF-4844-9F7D-A427B7493C7E}"/>
              </a:ext>
            </a:extLst>
          </p:cNvPr>
          <p:cNvSpPr txBox="1"/>
          <p:nvPr/>
        </p:nvSpPr>
        <p:spPr>
          <a:xfrm>
            <a:off x="381001" y="1484784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u="sng" dirty="0">
                <a:solidFill>
                  <a:schemeClr val="bg1"/>
                </a:solidFill>
              </a:rPr>
              <a:t>Immediate Council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Standardised risk list from the RITS section. DS-10 Tauranga City Council has partly broken down risk categories and is light on detail, however performance requirements are well defined.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Training from a panel of respected engineers for each of these risks and the published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Each report to have a checklist or minimum content.</a:t>
            </a:r>
          </a:p>
        </p:txBody>
      </p:sp>
    </p:spTree>
    <p:extLst>
      <p:ext uri="{BB962C8B-B14F-4D97-AF65-F5344CB8AC3E}">
        <p14:creationId xmlns:p14="http://schemas.microsoft.com/office/powerpoint/2010/main" val="226098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3DCC5-320B-43F5-8E0F-AD252D0FAEB0}"/>
              </a:ext>
            </a:extLst>
          </p:cNvPr>
          <p:cNvSpPr txBox="1"/>
          <p:nvPr/>
        </p:nvSpPr>
        <p:spPr>
          <a:xfrm>
            <a:off x="381000" y="1492478"/>
            <a:ext cx="8295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NZS3604:2011 is a means of compliance for limited types of a timber framed 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It takes fundamentals of bearing capacity, settlement and slope stability but has limitations and outside of the property boundary.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These gaps can be filled with NZ guidance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Identify when you have buildings outside of 3604 needing specialist skills and peer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More discussion with Councils for needs around regulation and setting of standards.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0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PRESENTATION AIMS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28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F2A82-732D-4367-8015-7E116BE384BF}"/>
              </a:ext>
            </a:extLst>
          </p:cNvPr>
          <p:cNvSpPr/>
          <p:nvPr/>
        </p:nvSpPr>
        <p:spPr>
          <a:xfrm>
            <a:off x="827584" y="1628800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bg1"/>
                </a:solidFill>
              </a:rPr>
              <a:t>Review of 3604 and what its objective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bg1"/>
                </a:solidFill>
              </a:rPr>
              <a:t>What are the most recent changes?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bg1"/>
                </a:solidFill>
              </a:rPr>
              <a:t>Where can we find the information and latest updates?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bg1"/>
                </a:solidFill>
              </a:rPr>
              <a:t>Where are we going? The gaps and how do we fill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bg1"/>
                </a:solidFill>
              </a:rPr>
              <a:t>Geotechnical Reports, recommendations Vs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bg1"/>
                </a:solidFill>
              </a:rPr>
              <a:t>The challenges for Council.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bg1"/>
                </a:solidFill>
              </a:rPr>
              <a:t>What are the impacts on Councils?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bg1"/>
                </a:solidFill>
              </a:rPr>
              <a:t>What solutions are available to Councils? </a:t>
            </a:r>
          </a:p>
        </p:txBody>
      </p:sp>
      <p:pic>
        <p:nvPicPr>
          <p:cNvPr id="8" name="Graphic 7" descr="Marketing">
            <a:extLst>
              <a:ext uri="{FF2B5EF4-FFF2-40B4-BE49-F238E27FC236}">
                <a16:creationId xmlns:a16="http://schemas.microsoft.com/office/drawing/2014/main" id="{614AA830-EA0B-4B82-BB41-9063AFD85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159" y="4812253"/>
            <a:ext cx="474184" cy="474184"/>
          </a:xfrm>
          <a:prstGeom prst="rect">
            <a:avLst/>
          </a:prstGeom>
        </p:spPr>
      </p:pic>
      <p:pic>
        <p:nvPicPr>
          <p:cNvPr id="9" name="Graphic 8" descr="Marketing">
            <a:extLst>
              <a:ext uri="{FF2B5EF4-FFF2-40B4-BE49-F238E27FC236}">
                <a16:creationId xmlns:a16="http://schemas.microsoft.com/office/drawing/2014/main" id="{5E0BB29E-4C27-4B7F-A172-D8E6430B4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536" y="4410077"/>
            <a:ext cx="474184" cy="474184"/>
          </a:xfrm>
          <a:prstGeom prst="rect">
            <a:avLst/>
          </a:prstGeom>
        </p:spPr>
      </p:pic>
      <p:pic>
        <p:nvPicPr>
          <p:cNvPr id="10" name="Graphic 9" descr="Marketing">
            <a:extLst>
              <a:ext uri="{FF2B5EF4-FFF2-40B4-BE49-F238E27FC236}">
                <a16:creationId xmlns:a16="http://schemas.microsoft.com/office/drawing/2014/main" id="{21BDD390-516C-4F21-82B0-AED4A25E8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536" y="4020165"/>
            <a:ext cx="474184" cy="474184"/>
          </a:xfrm>
          <a:prstGeom prst="rect">
            <a:avLst/>
          </a:prstGeom>
        </p:spPr>
      </p:pic>
      <p:pic>
        <p:nvPicPr>
          <p:cNvPr id="11" name="Graphic 10" descr="Marketing">
            <a:extLst>
              <a:ext uri="{FF2B5EF4-FFF2-40B4-BE49-F238E27FC236}">
                <a16:creationId xmlns:a16="http://schemas.microsoft.com/office/drawing/2014/main" id="{C1130161-A13C-44E2-ADC0-380083115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264" y="5244301"/>
            <a:ext cx="474184" cy="47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4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PAST, PRESENT AND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D3A8A-AEFE-4CD3-9D02-39C04428AA7C}"/>
              </a:ext>
            </a:extLst>
          </p:cNvPr>
          <p:cNvSpPr/>
          <p:nvPr/>
        </p:nvSpPr>
        <p:spPr>
          <a:xfrm>
            <a:off x="179512" y="1250751"/>
            <a:ext cx="57004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900" dirty="0">
                <a:solidFill>
                  <a:schemeClr val="bg1"/>
                </a:solidFill>
              </a:rPr>
              <a:t>First codes after the 1931 Napier earthquake.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900" dirty="0">
                <a:solidFill>
                  <a:schemeClr val="bg1"/>
                </a:solidFill>
              </a:rPr>
              <a:t>NZS 1900: Chapter 6.1:1964 Construction requirements for timber buildings not requiring specific design.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900" dirty="0">
                <a:solidFill>
                  <a:schemeClr val="bg1"/>
                </a:solidFill>
              </a:rPr>
              <a:t>NZS 3604 by the Standards Council in November 1978.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900" dirty="0">
                <a:solidFill>
                  <a:schemeClr val="bg1"/>
                </a:solidFill>
              </a:rPr>
              <a:t>First revision was in 1981 and considerably amended in 1984.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900" dirty="0">
                <a:solidFill>
                  <a:schemeClr val="bg1"/>
                </a:solidFill>
              </a:rPr>
              <a:t>Then revised in 1990 in response to user demands.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900" dirty="0">
                <a:solidFill>
                  <a:schemeClr val="bg1"/>
                </a:solidFill>
              </a:rPr>
              <a:t>NZ Building Act 1992 released and many years of research into the actual performance of timer 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900" dirty="0">
                <a:solidFill>
                  <a:schemeClr val="bg1"/>
                </a:solidFill>
              </a:rPr>
              <a:t>Revised in 1999 and recognised as an Acceptable Solution under the New Zealand Building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900" dirty="0">
                <a:solidFill>
                  <a:schemeClr val="bg1"/>
                </a:solidFill>
              </a:rPr>
              <a:t>Latest version in 2011 and was being finalised just as the Canterbury earthquake sequence occurred.</a:t>
            </a:r>
          </a:p>
        </p:txBody>
      </p:sp>
      <p:pic>
        <p:nvPicPr>
          <p:cNvPr id="6" name="Picture 2" descr="Image result for napier earthquake">
            <a:extLst>
              <a:ext uri="{FF2B5EF4-FFF2-40B4-BE49-F238E27FC236}">
                <a16:creationId xmlns:a16="http://schemas.microsoft.com/office/drawing/2014/main" id="{9B80C565-4F29-4251-9119-FF74B7B3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09" y="1196752"/>
            <a:ext cx="3088387" cy="215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989499D-3685-4C8F-8776-C315E3BA5C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1890575" cy="266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8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HOW DO WE FILL IN THE GAPS?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F45A3-C48F-4267-9739-935501D19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268760"/>
            <a:ext cx="3449066" cy="4881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EF5A10-3D59-498E-9D05-F1B03BC7AB22}"/>
              </a:ext>
            </a:extLst>
          </p:cNvPr>
          <p:cNvSpPr/>
          <p:nvPr/>
        </p:nvSpPr>
        <p:spPr>
          <a:xfrm>
            <a:off x="4392488" y="156492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BRANZ </a:t>
            </a:r>
            <a:r>
              <a:rPr lang="en-GB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https://www.branz.co.nz</a:t>
            </a:r>
            <a:r>
              <a:rPr lang="en-GB" sz="2400" dirty="0">
                <a:solidFill>
                  <a:schemeClr val="bg1"/>
                </a:solidFill>
              </a:rPr>
              <a:t> assess many of the new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They have research and guides with information and what should be considered.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Up-spec is one area of their work and is currently directing users to correct standards</a:t>
            </a:r>
          </a:p>
        </p:txBody>
      </p:sp>
    </p:spTree>
    <p:extLst>
      <p:ext uri="{BB962C8B-B14F-4D97-AF65-F5344CB8AC3E}">
        <p14:creationId xmlns:p14="http://schemas.microsoft.com/office/powerpoint/2010/main" val="178841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BRANZ- SEISMIC RESILIENCE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C4450-DC6A-4586-B74A-53150B465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13" y="2780928"/>
            <a:ext cx="6997671" cy="32119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1E1642-64BE-41C1-BED4-93E0AFD749CD}"/>
              </a:ext>
            </a:extLst>
          </p:cNvPr>
          <p:cNvSpPr/>
          <p:nvPr/>
        </p:nvSpPr>
        <p:spPr>
          <a:xfrm>
            <a:off x="539552" y="141277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>
                <a:solidFill>
                  <a:schemeClr val="bg1"/>
                </a:solidFill>
              </a:rPr>
              <a:t>A new branch of BRANZ is Seismic Resilience. Gives both Geotechnical and Structural guidance. This is a good starting point to check the changes and impacts on 3604 due to earthquakes.</a:t>
            </a:r>
          </a:p>
        </p:txBody>
      </p:sp>
    </p:spTree>
    <p:extLst>
      <p:ext uri="{BB962C8B-B14F-4D97-AF65-F5344CB8AC3E}">
        <p14:creationId xmlns:p14="http://schemas.microsoft.com/office/powerpoint/2010/main" val="108512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3604 AND ADDITIONAL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E5ECE-8D49-42E4-9C52-FE4C6329DF2A}"/>
              </a:ext>
            </a:extLst>
          </p:cNvPr>
          <p:cNvSpPr/>
          <p:nvPr/>
        </p:nvSpPr>
        <p:spPr>
          <a:xfrm>
            <a:off x="318053" y="1340768"/>
            <a:ext cx="56941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The majority of residential building foundations in New Zealand are constructed to comply with Building Code.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>
                <a:solidFill>
                  <a:schemeClr val="bg1"/>
                </a:solidFill>
              </a:rPr>
              <a:t>Following the Canterbury earthquakes, the MBIE refined the existing definition of ‘good ground’ in Acceptable Solution B1/AS1 to </a:t>
            </a:r>
            <a:r>
              <a:rPr lang="en-NZ" dirty="0">
                <a:solidFill>
                  <a:schemeClr val="bg1"/>
                </a:solidFill>
                <a:highlight>
                  <a:srgbClr val="C0C0C0"/>
                </a:highlight>
              </a:rPr>
              <a:t>exclude ground in the Canterbury earthquake region that is subject to liquefaction and/or lateral spread.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>
                <a:solidFill>
                  <a:schemeClr val="bg1"/>
                </a:solidFill>
              </a:rPr>
              <a:t>Good ground is defined as soil or rock capable of 300 kPa, but excludes: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Potentially compressible ground</a:t>
            </a:r>
          </a:p>
          <a:p>
            <a:pPr marL="342900" indent="-3429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Expansive soils</a:t>
            </a:r>
          </a:p>
          <a:p>
            <a:pPr marL="342900" indent="-3429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Any ground which could foreseeably experience movement of 25 mm or greater.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13747D-3F8A-41F0-9656-070C2D2DF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587873"/>
              </p:ext>
            </p:extLst>
          </p:nvPr>
        </p:nvGraphicFramePr>
        <p:xfrm>
          <a:off x="5822244" y="1196752"/>
          <a:ext cx="3214252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023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COMPRESSIBLE GROUND  SETTLEMENT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25D9D6-99F2-4693-B855-8ABF4FB5516B}"/>
              </a:ext>
            </a:extLst>
          </p:cNvPr>
          <p:cNvSpPr/>
          <p:nvPr/>
        </p:nvSpPr>
        <p:spPr>
          <a:xfrm>
            <a:off x="381000" y="1196752"/>
            <a:ext cx="8223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>
                <a:solidFill>
                  <a:schemeClr val="bg1"/>
                </a:solidFill>
              </a:rPr>
              <a:t>“Potentially compressible ground such as </a:t>
            </a:r>
            <a:r>
              <a:rPr lang="en-NZ" sz="2000" dirty="0">
                <a:solidFill>
                  <a:schemeClr val="bg1"/>
                </a:solidFill>
                <a:highlight>
                  <a:srgbClr val="C0C0C0"/>
                </a:highlight>
              </a:rPr>
              <a:t>topsoil, soft soils such as clay </a:t>
            </a:r>
            <a:r>
              <a:rPr lang="en-NZ" sz="2000" dirty="0">
                <a:solidFill>
                  <a:schemeClr val="bg1"/>
                </a:solidFill>
              </a:rPr>
              <a:t>which can be moulded easily in the fingers, and </a:t>
            </a:r>
            <a:r>
              <a:rPr lang="en-NZ" sz="2000" dirty="0">
                <a:solidFill>
                  <a:schemeClr val="bg1"/>
                </a:solidFill>
                <a:highlight>
                  <a:srgbClr val="C0C0C0"/>
                </a:highlight>
              </a:rPr>
              <a:t>uncompacted loose gravel </a:t>
            </a:r>
            <a:r>
              <a:rPr lang="en-NZ" sz="2000" dirty="0">
                <a:solidFill>
                  <a:schemeClr val="bg1"/>
                </a:solidFill>
              </a:rPr>
              <a:t>which contains obvious </a:t>
            </a:r>
            <a:r>
              <a:rPr lang="en-NZ" sz="2000" dirty="0">
                <a:solidFill>
                  <a:schemeClr val="bg1"/>
                </a:solidFill>
                <a:highlight>
                  <a:srgbClr val="C0C0C0"/>
                </a:highlight>
              </a:rPr>
              <a:t>voids</a:t>
            </a:r>
            <a:r>
              <a:rPr lang="en-NZ" sz="2000" dirty="0">
                <a:solidFill>
                  <a:schemeClr val="bg1"/>
                </a:solidFill>
              </a:rPr>
              <a:t>.”</a:t>
            </a:r>
          </a:p>
          <a:p>
            <a:endParaRPr lang="en-NZ" sz="2000" dirty="0">
              <a:solidFill>
                <a:schemeClr val="bg1"/>
              </a:solidFill>
            </a:endParaRPr>
          </a:p>
          <a:p>
            <a:r>
              <a:rPr lang="en-NZ" sz="2000" dirty="0">
                <a:solidFill>
                  <a:schemeClr val="bg1"/>
                </a:solidFill>
              </a:rPr>
              <a:t>“Any ground which could foreseeably experience movement of 25 mm or greater for any reason including one or a combination of </a:t>
            </a:r>
            <a:r>
              <a:rPr lang="en-NZ" sz="2000" dirty="0">
                <a:solidFill>
                  <a:schemeClr val="bg1"/>
                </a:solidFill>
                <a:highlight>
                  <a:srgbClr val="C0C0C0"/>
                </a:highlight>
              </a:rPr>
              <a:t>land instability, ground creep, subsidence (liquefaction, lateral spread</a:t>
            </a:r>
            <a:r>
              <a:rPr lang="en-NZ" sz="2000" dirty="0">
                <a:solidFill>
                  <a:schemeClr val="bg1"/>
                </a:solidFill>
              </a:rPr>
              <a:t> – currently for the Canterbury earthquake region only), seasonal </a:t>
            </a:r>
            <a:r>
              <a:rPr lang="en-NZ" sz="2000" dirty="0">
                <a:solidFill>
                  <a:schemeClr val="bg1"/>
                </a:solidFill>
                <a:highlight>
                  <a:srgbClr val="C0C0C0"/>
                </a:highlight>
              </a:rPr>
              <a:t>swelling and shrinking, frost heave, changing groundwater level, erosion, dissolution of soil in water, and effects of tree roots</a:t>
            </a:r>
            <a:r>
              <a:rPr lang="en-NZ" sz="2000" dirty="0">
                <a:solidFill>
                  <a:schemeClr val="bg1"/>
                </a:solidFill>
              </a:rPr>
              <a:t>.”</a:t>
            </a:r>
          </a:p>
          <a:p>
            <a:endParaRPr lang="en-NZ" sz="2000" dirty="0">
              <a:solidFill>
                <a:schemeClr val="bg1"/>
              </a:solidFill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169D4058-22DE-4A12-897C-D1EB5FBBF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92" y="4198016"/>
            <a:ext cx="2537144" cy="18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A56CF-C249-4427-A0A7-B0CBE1001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662" y="4344491"/>
            <a:ext cx="3199314" cy="18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0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EXPANSIVE SOILS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A77CFC3-80AA-4458-8431-784668B1A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480172"/>
            <a:ext cx="3238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45AA8A3-F215-4B15-9A7A-8FA5E7D0A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60"/>
          <a:stretch>
            <a:fillRect/>
          </a:stretch>
        </p:blipFill>
        <p:spPr bwMode="auto">
          <a:xfrm>
            <a:off x="179389" y="1231780"/>
            <a:ext cx="4968676" cy="112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B7965B7-2E8C-4975-B7FA-571A4B138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/>
          <a:stretch>
            <a:fillRect/>
          </a:stretch>
        </p:blipFill>
        <p:spPr bwMode="auto">
          <a:xfrm>
            <a:off x="4427984" y="2132856"/>
            <a:ext cx="4523572" cy="267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B3D19E1B-8CE0-4481-9456-77326DD193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14775" r="16490" b="6425"/>
          <a:stretch>
            <a:fillRect/>
          </a:stretch>
        </p:blipFill>
        <p:spPr bwMode="auto">
          <a:xfrm>
            <a:off x="107950" y="4168676"/>
            <a:ext cx="4110038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141BD4E-C477-4F14-BB0F-88CFEC348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5499100"/>
            <a:ext cx="4896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NZ" altLang="en-US" sz="1600" b="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AS 2870:2011- Residential slabs and footings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altLang="en-US" sz="1600" b="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BRANZ 2003 Study Report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E5CA5E6-769E-4083-8D44-FBB2FBB9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492375"/>
            <a:ext cx="3430587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NZ" altLang="en-US" sz="1600" b="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Hamilton Ash LL 40-95% but loses the behaviour after the initial shrinkage</a:t>
            </a:r>
          </a:p>
        </p:txBody>
      </p:sp>
    </p:spTree>
    <p:extLst>
      <p:ext uri="{BB962C8B-B14F-4D97-AF65-F5344CB8AC3E}">
        <p14:creationId xmlns:p14="http://schemas.microsoft.com/office/powerpoint/2010/main" val="253626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REACH OF 3604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00541-712D-4101-BDFD-9AC6CEE3C78A}"/>
              </a:ext>
            </a:extLst>
          </p:cNvPr>
          <p:cNvSpPr/>
          <p:nvPr/>
        </p:nvSpPr>
        <p:spPr>
          <a:xfrm>
            <a:off x="344488" y="1382573"/>
            <a:ext cx="6129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BRANZ Engineering Basis adds more considerations: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Foundations of adjacent buildings show no signs of settling or low bearing strength.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No evidence of landslides in the vicinity.</a:t>
            </a:r>
          </a:p>
          <a:p>
            <a:endParaRPr lang="en-NZ" sz="2400" dirty="0">
              <a:solidFill>
                <a:schemeClr val="bg1"/>
              </a:solidFill>
            </a:endParaRPr>
          </a:p>
          <a:p>
            <a:r>
              <a:rPr lang="en-NZ" sz="2400" dirty="0">
                <a:solidFill>
                  <a:schemeClr val="bg1"/>
                </a:solidFill>
              </a:rPr>
              <a:t>If good ground is not met or is more complex, it is subject to specific engineering design and must demonstrate compliance with the Building Code (B1).</a:t>
            </a:r>
          </a:p>
          <a:p>
            <a:endParaRPr lang="en-NZ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EA3248C-6600-4AC4-8D31-F4616246A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009939"/>
              </p:ext>
            </p:extLst>
          </p:nvPr>
        </p:nvGraphicFramePr>
        <p:xfrm>
          <a:off x="6154711" y="1266884"/>
          <a:ext cx="3025801" cy="468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525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D Group PowerPoint presentation template" id="{2F48A876-64DB-46AE-9A3A-AB768533338F}" vid="{3E5E0B5A-7D46-4D57-880C-674FF1C2E1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BCD Group PowerPoint Presentation Template</Template>
  <TotalTime>739</TotalTime>
  <Words>1287</Words>
  <Application>Microsoft Office PowerPoint</Application>
  <PresentationFormat>On-screen Show (4:3)</PresentationFormat>
  <Paragraphs>176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Adobe Fan Heiti Std B</vt:lpstr>
      <vt:lpstr>Arial</vt:lpstr>
      <vt:lpstr>Calibri</vt:lpstr>
      <vt:lpstr>Courier New</vt:lpstr>
      <vt:lpstr>Office Theme</vt:lpstr>
      <vt:lpstr>PowerPoint Presentation</vt:lpstr>
      <vt:lpstr>PRESENTATION AIMS</vt:lpstr>
      <vt:lpstr>PAST, PRESENT AND FUTURE</vt:lpstr>
      <vt:lpstr>HOW DO WE FILL IN THE GAPS?</vt:lpstr>
      <vt:lpstr>BRANZ- SEISMIC RESILIENCE</vt:lpstr>
      <vt:lpstr>3604 AND ADDITIONAL </vt:lpstr>
      <vt:lpstr>COMPRESSIBLE GROUND  SETTLEMENT</vt:lpstr>
      <vt:lpstr>EXPANSIVE SOILS</vt:lpstr>
      <vt:lpstr>REACH OF 3604</vt:lpstr>
      <vt:lpstr>REACH OF 3604</vt:lpstr>
      <vt:lpstr>RECOMMENDATIONS AND DETAILED DESIGN</vt:lpstr>
      <vt:lpstr>RECOMMENDATIONS AND DETAILED DESIGN</vt:lpstr>
      <vt:lpstr>THE CHALLENGE FOR COUNCILS</vt:lpstr>
      <vt:lpstr>POLICY DISCUSSIONS</vt:lpstr>
      <vt:lpstr>GEOTECHNICAL RISKS &amp; GUIDANCE</vt:lpstr>
      <vt:lpstr>SOLUTIONS FOR COUNCILS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 Bowtell</dc:creator>
  <cp:lastModifiedBy>Ash Bowtell</cp:lastModifiedBy>
  <cp:revision>87</cp:revision>
  <dcterms:created xsi:type="dcterms:W3CDTF">2019-05-28T01:09:18Z</dcterms:created>
  <dcterms:modified xsi:type="dcterms:W3CDTF">2019-05-30T21:35:05Z</dcterms:modified>
</cp:coreProperties>
</file>