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256" r:id="rId5"/>
    <p:sldId id="270" r:id="rId6"/>
    <p:sldId id="280" r:id="rId7"/>
    <p:sldId id="257" r:id="rId8"/>
    <p:sldId id="281" r:id="rId9"/>
    <p:sldId id="286" r:id="rId10"/>
    <p:sldId id="259" r:id="rId11"/>
    <p:sldId id="261" r:id="rId12"/>
    <p:sldId id="262" r:id="rId13"/>
    <p:sldId id="275" r:id="rId14"/>
    <p:sldId id="265" r:id="rId15"/>
    <p:sldId id="283" r:id="rId16"/>
    <p:sldId id="284" r:id="rId17"/>
    <p:sldId id="276" r:id="rId18"/>
    <p:sldId id="267" r:id="rId19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i Sabetian" initials="PS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4A4"/>
    <a:srgbClr val="DEEBEB"/>
    <a:srgbClr val="8CFFA8"/>
    <a:srgbClr val="21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9EE016-3710-46F8-BAB7-30DAE6587864}" v="794" dt="2019-05-30T21:43:27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17" autoAdjust="0"/>
    <p:restoredTop sz="86410"/>
  </p:normalViewPr>
  <p:slideViewPr>
    <p:cSldViewPr snapToGrid="0">
      <p:cViewPr varScale="1">
        <p:scale>
          <a:sx n="66" d="100"/>
          <a:sy n="66" d="100"/>
        </p:scale>
        <p:origin x="96" y="9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4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890" y="-16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30T15:28:40.975" idx="12">
    <p:pos x="6289" y="1693"/>
    <p:text>Refer to Gill's email about this</p:text>
    <p:extLst>
      <p:ext uri="{C676402C-5697-4E1C-873F-D02D1690AC5C}">
        <p15:threadingInfo xmlns:p15="http://schemas.microsoft.com/office/powerpoint/2012/main" timeZoneBias="-7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EE770-74BB-4C16-A33B-B161E8CD042C}" type="datetimeFigureOut">
              <a:rPr lang="en-NZ" smtClean="0"/>
              <a:t>30/05/2019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9B97D-E46C-4F72-92FE-B5044DD883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405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9B97D-E46C-4F72-92FE-B5044DD883C6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4511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Michelle,</a:t>
            </a:r>
          </a:p>
          <a:p>
            <a:r>
              <a:rPr lang="en-NZ" dirty="0"/>
              <a:t> what is correct wording for CCC</a:t>
            </a:r>
          </a:p>
          <a:p>
            <a:r>
              <a:rPr lang="en-NZ" dirty="0"/>
              <a:t>How many BCA?</a:t>
            </a:r>
          </a:p>
          <a:p>
            <a:r>
              <a:rPr lang="en-NZ" dirty="0"/>
              <a:t>Total student number in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9B97D-E46C-4F72-92FE-B5044DD883C6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4053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Deleted Students particularly value discussions around the source legislation</a:t>
            </a:r>
          </a:p>
          <a:p>
            <a:r>
              <a:rPr lang="en-NZ" dirty="0"/>
              <a:t>Have removed confirms</a:t>
            </a:r>
            <a:r>
              <a:rPr lang="en-NZ" baseline="0" dirty="0"/>
              <a:t> and replaced with identifies as we are on dubious ground to say confirms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9B97D-E46C-4F72-92FE-B5044DD883C6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2773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9B97D-E46C-4F72-92FE-B5044DD883C6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7132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9B97D-E46C-4F72-92FE-B5044DD883C6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7132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9B97D-E46C-4F72-92FE-B5044DD883C6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660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dirty="0">
                <a:solidFill>
                  <a:srgbClr val="FF0000"/>
                </a:solidFill>
              </a:rPr>
              <a:t>BCA are Building Consent Authorities.  Everyone</a:t>
            </a:r>
            <a:r>
              <a:rPr lang="en-NZ" sz="1200" baseline="0" dirty="0">
                <a:solidFill>
                  <a:srgbClr val="FF0000"/>
                </a:solidFill>
              </a:rPr>
              <a:t> attending is from a BCA.</a:t>
            </a:r>
            <a:endParaRPr lang="en-NZ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9B97D-E46C-4F72-92FE-B5044DD883C6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874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dirty="0">
                <a:solidFill>
                  <a:srgbClr val="FF0000"/>
                </a:solidFill>
              </a:rPr>
              <a:t>BCA are Building Consent Authorities.  Everyone</a:t>
            </a:r>
            <a:r>
              <a:rPr lang="en-NZ" sz="1200" baseline="0" dirty="0">
                <a:solidFill>
                  <a:srgbClr val="FF0000"/>
                </a:solidFill>
              </a:rPr>
              <a:t> attending is from a BCA.</a:t>
            </a:r>
            <a:endParaRPr lang="en-NZ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9B97D-E46C-4F72-92FE-B5044DD883C6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874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9B97D-E46C-4F72-92FE-B5044DD883C6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53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9B97D-E46C-4F72-92FE-B5044DD883C6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53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9B97D-E46C-4F72-92FE-B5044DD883C6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53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Need to check with</a:t>
            </a:r>
            <a:r>
              <a:rPr lang="en-NZ" baseline="0" dirty="0"/>
              <a:t> Michelle re Residential 1 &amp; 2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9B97D-E46C-4F72-92FE-B5044DD883C6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202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9B97D-E46C-4F72-92FE-B5044DD883C6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4523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Do we need</a:t>
            </a:r>
            <a:r>
              <a:rPr lang="en-NZ" baseline="0" dirty="0"/>
              <a:t> this slide?, Yes they are recognised experts who are known to everyone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9B97D-E46C-4F72-92FE-B5044DD883C6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486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CBEA-5E23-480C-BBFE-32BC37111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43BDE-BAEF-44BA-BC93-ED341341C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558E5-0A71-46C8-A1D1-31E1CBE5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EA28-D726-4EAE-AE65-1DBC4F105FF8}" type="datetime1">
              <a:rPr lang="en-NZ" smtClean="0"/>
              <a:t>30/05/2019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F4E18-AD64-4866-8B4C-CFD18088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 Diploma in Building Surveying  Level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7FD92-D2A2-45F1-9931-29271ABF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0C31-58AE-4A70-B2AB-32D59FEDEB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432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1B6B4-8CF2-424C-9A2B-A0B80C57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F0F60-EB26-49AB-AA1B-9B6D9B239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7A59A-9B0F-4B33-9A1B-4DC7EE27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B9CD-D085-4F01-BD0D-CBC606D698A1}" type="datetime1">
              <a:rPr lang="en-NZ" smtClean="0"/>
              <a:t>30/05/2019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29983-13C1-4DF3-A0FE-10B4872B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 Diploma in Building Surveying  Level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2FA7A-637D-4ED0-96FC-70A8407B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0C31-58AE-4A70-B2AB-32D59FEDEB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989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4802B3-C96E-409D-96BC-246112E70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5E8F0-42C8-4AB2-9C9C-B90E3DAA5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19C95-8BC6-451D-8918-1548235C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E909-AEA1-43A8-A60A-6029C5C9C94F}" type="datetime1">
              <a:rPr lang="en-NZ" smtClean="0"/>
              <a:t>30/05/2019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39B4A-3D05-42EB-BACB-E89BC46A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 Diploma in Building Surveying  Level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161AD-72C7-4FBB-ADA0-FBDCE00E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0C31-58AE-4A70-B2AB-32D59FEDEB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771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F5F5-7A37-4763-82EF-24AC005A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BEAFA-115D-4943-9190-821CD7F67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3DC41-1FE8-4EE8-9C7D-8CFCCC22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CACB-CB10-4016-91AE-F4D10D343362}" type="datetime1">
              <a:rPr lang="en-NZ" smtClean="0"/>
              <a:t>30/05/2019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4C3B0-855C-452E-B823-29962490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 Diploma in Building Surveying  Level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2AED2-4C32-4956-B22B-3EA38628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0C31-58AE-4A70-B2AB-32D59FEDEB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731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E1EE-8600-4961-9208-427ADB5F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FE039-DFAF-4E80-B234-FF8146582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F2DD9-8224-49D4-A5B3-C56CDEB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1DA-BD02-405C-B9C4-22E700694438}" type="datetime1">
              <a:rPr lang="en-NZ" smtClean="0"/>
              <a:t>30/05/2019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FD2ED-D8C8-41E2-981F-8D444498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 Diploma in Building Surveying  Level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81BCB-AE19-487C-804C-42AEAF73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0C31-58AE-4A70-B2AB-32D59FEDEB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013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99BD-7A8F-4AD4-9C54-CBE1E775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5EFB8-3118-4BB4-9CF2-39A3C0CD5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D3AFE-1DFB-46E0-A9CB-DFE123353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6A203-179F-4C0A-96A7-45EEA353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D5D-6F02-491E-BE5F-E1381F0F35B4}" type="datetime1">
              <a:rPr lang="en-NZ" smtClean="0"/>
              <a:t>30/05/2019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9B412-AFCD-4866-8637-AA71DEA2B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 Diploma in Building Surveying  Level 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03EBA-8C22-4723-AB01-02E6FF05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0C31-58AE-4A70-B2AB-32D59FEDEB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892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5B97A-CC13-4CB0-8007-6CA0D065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080B1-ECD0-4648-AC07-123D208DE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7DC6A-1025-4248-959A-F6B7D3D08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D5B66-B857-4F5C-88A1-D4FAB279B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3C8169-3B57-4A61-AEF1-C63AD6A6D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A37600-5284-44FB-A97F-B42C4AAE6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F2B8-F5D5-4840-A66C-EFE74C3132A2}" type="datetime1">
              <a:rPr lang="en-NZ" smtClean="0"/>
              <a:t>30/05/2019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E5DA7-7E1A-45FE-9AD4-4E618E1B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 Diploma in Building Surveying  Level 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C6F6A-63EB-43EF-B8EE-60110404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0C31-58AE-4A70-B2AB-32D59FEDEB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388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84156-8A1A-4880-BFF1-DAEC8C63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AAA685-72CE-4DDB-8D12-3219F93DD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D6CD-3314-44D2-859B-73B75DD70A09}" type="datetime1">
              <a:rPr lang="en-NZ" smtClean="0"/>
              <a:t>30/05/2019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EAF0D-A967-426C-BE0B-E003E5B0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 Diploma in Building Surveying  Level 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0BCAB-5951-4823-8C45-E6F183A0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0C31-58AE-4A70-B2AB-32D59FEDEB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840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66102C-807C-4227-AA3E-740E5D0A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26F-2BC2-444D-878C-59A7BDB3D153}" type="datetime1">
              <a:rPr lang="en-NZ" smtClean="0"/>
              <a:t>30/05/2019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C25EA-383C-4E9E-B1CA-41ED3660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 Diploma in Building Surveying  Level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9D30F-5B3A-4F4C-9C58-A7AE5C98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0C31-58AE-4A70-B2AB-32D59FEDEB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888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827E-7DF6-4A1F-BC58-F84C92E3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86FBA-FBC9-4DB1-8E03-E89A3EA1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227FA-81F2-4CF1-AE6A-49537F948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0C512-E463-4634-8FA4-F53A24AE1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116B-3D95-42CF-ACEB-499AFCC16110}" type="datetime1">
              <a:rPr lang="en-NZ" smtClean="0"/>
              <a:t>30/05/2019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0A14D-D6A5-4E13-9BC4-BBFCF795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 Diploma in Building Surveying  Level 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0D612-EA0C-4844-BD3B-AEE2DBD8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0C31-58AE-4A70-B2AB-32D59FEDEB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187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D90F-E291-4167-813E-1E61CD76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BAA798-3336-4A3C-AC6A-FEBA3B84F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302AA-9C8D-4B70-A4D2-CD9A830FF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5D6E7-2EFA-4367-8BD5-C778D76C3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1E3C-336A-468C-872E-0E124DA3BBBE}" type="datetime1">
              <a:rPr lang="en-NZ" smtClean="0"/>
              <a:t>30/05/2019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A056F-8BFC-44AE-9D90-289754CA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 Diploma in Building Surveying  Level 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3F5E0-3309-46C2-A6B7-C78AEC8E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0C31-58AE-4A70-B2AB-32D59FEDEB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321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DA66E-A333-446A-A874-1CE19849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EA21D-FD13-4A49-B551-61DA3E14D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0B937-6DA4-4F03-BD27-3D68650BF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DAA32-1875-4D1F-8E2E-6F10B39A83C7}" type="datetime1">
              <a:rPr lang="en-NZ" smtClean="0"/>
              <a:t>30/05/2019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91659-E67D-4704-96BA-05A1D69AC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NZ Diploma in Building Surveying  Level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432C6-5EB4-47D2-B664-AA748ED6F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10C31-58AE-4A70-B2AB-32D59FEDEB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146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op.ac.nz/apply/" TargetMode="External"/><Relationship Id="rId5" Type="http://schemas.openxmlformats.org/officeDocument/2006/relationships/hyperlink" Target="https://www.op.ac.nz/study/construction/new-zealand-diploma-in-building-surveying-level-6/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6A3E-6EAB-4716-BF09-BB46DD9E4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1351444"/>
            <a:ext cx="10542859" cy="2387600"/>
          </a:xfrm>
          <a:solidFill>
            <a:schemeClr val="bg1">
              <a:lumMod val="95000"/>
              <a:alpha val="62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b="1" dirty="0"/>
              <a:t>NZ Diploma in Building Surveying </a:t>
            </a:r>
            <a:br>
              <a:rPr lang="en-GB" b="1" dirty="0"/>
            </a:br>
            <a:r>
              <a:rPr lang="en-GB" b="1" dirty="0"/>
              <a:t>(Level 6)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41B03-804C-48D8-9C4D-659BDE3EB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00" y="3747917"/>
            <a:ext cx="10542858" cy="490254"/>
          </a:xfrm>
          <a:solidFill>
            <a:schemeClr val="bg1">
              <a:lumMod val="95000"/>
              <a:alpha val="88000"/>
            </a:schemeClr>
          </a:solidFill>
        </p:spPr>
        <p:txBody>
          <a:bodyPr/>
          <a:lstStyle/>
          <a:p>
            <a:pPr algn="l"/>
            <a:r>
              <a:rPr lang="en-GB" b="1" dirty="0">
                <a:solidFill>
                  <a:srgbClr val="71A4A4"/>
                </a:solidFill>
              </a:rPr>
              <a:t>Meeting Regulation 18</a:t>
            </a:r>
            <a:endParaRPr lang="en-NZ" b="1" dirty="0">
              <a:solidFill>
                <a:srgbClr val="71A4A4"/>
              </a:solidFill>
            </a:endParaRPr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1D6C9-25FD-4401-8401-8D839063AD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9" y="5257800"/>
            <a:ext cx="4088780" cy="129371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AE6CE4-AB93-4358-A21F-F9214C6C9524}"/>
              </a:ext>
            </a:extLst>
          </p:cNvPr>
          <p:cNvCxnSpPr>
            <a:cxnSpLocks/>
          </p:cNvCxnSpPr>
          <p:nvPr/>
        </p:nvCxnSpPr>
        <p:spPr>
          <a:xfrm>
            <a:off x="1117600" y="3747917"/>
            <a:ext cx="10542858" cy="0"/>
          </a:xfrm>
          <a:prstGeom prst="line">
            <a:avLst/>
          </a:prstGeom>
          <a:ln w="44450">
            <a:solidFill>
              <a:srgbClr val="71A4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B0D2070-E927-4BAE-B16A-D75C380F37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" b="-330"/>
          <a:stretch/>
        </p:blipFill>
        <p:spPr>
          <a:xfrm>
            <a:off x="8888055" y="5250597"/>
            <a:ext cx="2772403" cy="130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3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AB67-BC3D-46D7-A1E0-7C2C5817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solidFill>
                  <a:srgbClr val="71A4A4"/>
                </a:solidFill>
                <a:latin typeface="+mn-lt"/>
              </a:rPr>
              <a:t>NZ Dip. Building Surveying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412D-8DC9-43FA-95C9-6C665A62A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89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The In-Employment option has:</a:t>
            </a:r>
          </a:p>
          <a:p>
            <a:pPr marL="441325"/>
            <a:r>
              <a:rPr lang="en-US" dirty="0"/>
              <a:t>76 students currently enrolled </a:t>
            </a:r>
          </a:p>
          <a:p>
            <a:pPr marL="441325"/>
            <a:r>
              <a:rPr lang="en-US" dirty="0"/>
              <a:t>Employed by 19 BCA from throughout NZ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D9DD56A-FAE5-47A1-ADE8-7DCE6120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0246" y="5785707"/>
            <a:ext cx="4114800" cy="365125"/>
          </a:xfrm>
        </p:spPr>
        <p:txBody>
          <a:bodyPr/>
          <a:lstStyle/>
          <a:p>
            <a:r>
              <a:rPr lang="en-NZ" sz="1800" dirty="0"/>
              <a:t>NZ Diploma in Building Surveying  Level 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0451FF-F8D6-440E-A3C6-787ECA1E6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5519991"/>
            <a:ext cx="3260126" cy="103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A727A7-DEB8-45D4-89AB-A1D750850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" b="-330"/>
          <a:stretch/>
        </p:blipFill>
        <p:spPr>
          <a:xfrm>
            <a:off x="9367935" y="5514248"/>
            <a:ext cx="2210534" cy="10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2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AB67-BC3D-46D7-A1E0-7C2C5817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solidFill>
                  <a:srgbClr val="71A4A4"/>
                </a:solidFill>
                <a:latin typeface="+mn-lt"/>
              </a:rPr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412D-8DC9-43FA-95C9-6C665A62A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97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Student feedback identifies that their improved knowledge benefits their work</a:t>
            </a:r>
          </a:p>
          <a:p>
            <a:r>
              <a:rPr lang="en-US" dirty="0"/>
              <a:t>Employer feedback identifies noticeable improvement in professional capability.</a:t>
            </a:r>
          </a:p>
          <a:p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1308F90-A6AB-4D1A-AFB9-F92AB2EE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0246" y="5785707"/>
            <a:ext cx="4114800" cy="365125"/>
          </a:xfrm>
        </p:spPr>
        <p:txBody>
          <a:bodyPr/>
          <a:lstStyle/>
          <a:p>
            <a:r>
              <a:rPr lang="en-NZ" sz="1800" dirty="0"/>
              <a:t>NZ Diploma in Building Surveying  Level 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4F1F36-9966-49B8-AE3A-41897F96E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5519991"/>
            <a:ext cx="3260126" cy="103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6386A3-9DBE-4281-92B4-EEC8BBCFD5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" b="-330"/>
          <a:stretch/>
        </p:blipFill>
        <p:spPr>
          <a:xfrm>
            <a:off x="9367935" y="5514248"/>
            <a:ext cx="2210534" cy="10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3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AB67-BC3D-46D7-A1E0-7C2C5817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0455" cy="1325563"/>
          </a:xfrm>
        </p:spPr>
        <p:txBody>
          <a:bodyPr>
            <a:noAutofit/>
          </a:bodyPr>
          <a:lstStyle/>
          <a:p>
            <a:pPr lvl="0"/>
            <a:r>
              <a:rPr lang="en-NZ" sz="4000" b="1" dirty="0">
                <a:solidFill>
                  <a:srgbClr val="71A4A4"/>
                </a:solidFill>
                <a:latin typeface="+mn-lt"/>
              </a:rPr>
              <a:t>Priorities for 2020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412D-8DC9-43FA-95C9-6C665A62A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97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 dirty="0"/>
              <a:t>Fine tuning of the block courses and increased on-line study. </a:t>
            </a:r>
          </a:p>
          <a:p>
            <a:r>
              <a:rPr lang="en-US" dirty="0"/>
              <a:t>Keeping learning materials current and relevant</a:t>
            </a:r>
          </a:p>
          <a:p>
            <a:pPr lvl="0"/>
            <a:r>
              <a:rPr lang="en-NZ" dirty="0"/>
              <a:t>A more cost effective option being considered by one BCA is:</a:t>
            </a:r>
          </a:p>
          <a:p>
            <a:pPr lvl="1"/>
            <a:r>
              <a:rPr lang="en-NZ" dirty="0"/>
              <a:t>Study over 3 years, </a:t>
            </a:r>
          </a:p>
          <a:p>
            <a:pPr lvl="1"/>
            <a:r>
              <a:rPr lang="en-NZ" dirty="0"/>
              <a:t>Block courses delivered locally </a:t>
            </a:r>
          </a:p>
          <a:p>
            <a:pPr lvl="1"/>
            <a:r>
              <a:rPr lang="en-NZ" dirty="0"/>
              <a:t>BCA to cover delivery costs if fewer than 14 enrolments occur</a:t>
            </a:r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5D8E118-671D-45D9-B27C-9A9543AB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0246" y="5785707"/>
            <a:ext cx="4114800" cy="365125"/>
          </a:xfrm>
        </p:spPr>
        <p:txBody>
          <a:bodyPr/>
          <a:lstStyle/>
          <a:p>
            <a:r>
              <a:rPr lang="en-NZ" sz="1800" dirty="0"/>
              <a:t>NZ Diploma in Building Surveying  Level 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09F492-0B10-4706-88C9-67DB7481B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5519991"/>
            <a:ext cx="3260126" cy="103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D941E0-C045-4A4F-A420-C0EAAEA7DE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" b="-330"/>
          <a:stretch/>
        </p:blipFill>
        <p:spPr>
          <a:xfrm>
            <a:off x="9367935" y="5514248"/>
            <a:ext cx="2210534" cy="10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1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AB67-BC3D-46D7-A1E0-7C2C5817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0455" cy="1325563"/>
          </a:xfrm>
        </p:spPr>
        <p:txBody>
          <a:bodyPr>
            <a:noAutofit/>
          </a:bodyPr>
          <a:lstStyle/>
          <a:p>
            <a:pPr lvl="0"/>
            <a:r>
              <a:rPr lang="en-NZ" sz="4000" b="1" dirty="0">
                <a:solidFill>
                  <a:srgbClr val="71A4A4"/>
                </a:solidFill>
                <a:latin typeface="+mn-lt"/>
              </a:rPr>
              <a:t>Why you should choose NZ Dip Building Surveying:</a:t>
            </a:r>
            <a:br>
              <a:rPr lang="en-NZ" sz="4000" b="1" dirty="0">
                <a:solidFill>
                  <a:srgbClr val="71A4A4"/>
                </a:solidFill>
                <a:latin typeface="+mn-lt"/>
              </a:rPr>
            </a:br>
            <a:endParaRPr lang="en-NZ" sz="4000" b="1" dirty="0">
              <a:solidFill>
                <a:srgbClr val="71A4A4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412D-8DC9-43FA-95C9-6C665A62A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97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NZ" dirty="0"/>
              <a:t>This qualification has been designed for and by the sector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NZ" dirty="0"/>
              <a:t>All learning resources are current &amp; have been developed by sector experts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NZ" dirty="0"/>
              <a:t>Every credit achieved is a credit relevant to building control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NZ" dirty="0"/>
              <a:t>Professionalise your technical workforce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NZ" dirty="0"/>
              <a:t>Meet your Reg 18 Accreditation requirements</a:t>
            </a:r>
          </a:p>
          <a:p>
            <a:pPr lvl="0"/>
            <a:endParaRPr lang="en-NZ" dirty="0"/>
          </a:p>
          <a:p>
            <a:pPr lvl="0"/>
            <a:endParaRPr lang="en-NZ" dirty="0"/>
          </a:p>
          <a:p>
            <a:pPr lvl="0"/>
            <a:endParaRPr lang="en-NZ" dirty="0"/>
          </a:p>
          <a:p>
            <a:pPr lvl="0"/>
            <a:endParaRPr lang="en-NZ" dirty="0"/>
          </a:p>
          <a:p>
            <a:pPr lvl="0"/>
            <a:endParaRPr lang="en-NZ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230E103-238C-4657-B56E-66EC4536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0246" y="5785707"/>
            <a:ext cx="4114800" cy="365125"/>
          </a:xfrm>
        </p:spPr>
        <p:txBody>
          <a:bodyPr/>
          <a:lstStyle/>
          <a:p>
            <a:r>
              <a:rPr lang="en-NZ" sz="1800" dirty="0"/>
              <a:t>NZ Diploma in Building Surveying  Level 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DFBCEA-BCBA-420E-8710-E73835DD2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5519991"/>
            <a:ext cx="3260126" cy="103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1E51AC-00B7-4D3F-A90A-C2F495E29C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" b="-330"/>
          <a:stretch/>
        </p:blipFill>
        <p:spPr>
          <a:xfrm>
            <a:off x="9367935" y="5514248"/>
            <a:ext cx="2210534" cy="10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9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AB67-BC3D-46D7-A1E0-7C2C5817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0455" cy="1325563"/>
          </a:xfrm>
        </p:spPr>
        <p:txBody>
          <a:bodyPr>
            <a:noAutofit/>
          </a:bodyPr>
          <a:lstStyle/>
          <a:p>
            <a:pPr lvl="0"/>
            <a:r>
              <a:rPr lang="en-NZ" sz="4000" b="1" dirty="0">
                <a:solidFill>
                  <a:srgbClr val="71A4A4"/>
                </a:solidFill>
                <a:latin typeface="+mn-lt"/>
              </a:rPr>
              <a:t>Questions &amp; Answers</a:t>
            </a:r>
            <a:br>
              <a:rPr lang="en-NZ" sz="4000" b="1" dirty="0">
                <a:solidFill>
                  <a:srgbClr val="71A4A4"/>
                </a:solidFill>
                <a:latin typeface="+mn-lt"/>
              </a:rPr>
            </a:br>
            <a:endParaRPr lang="en-NZ" sz="4000" b="1" dirty="0">
              <a:solidFill>
                <a:srgbClr val="71A4A4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412D-8DC9-43FA-95C9-6C665A62A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97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NZ" dirty="0"/>
              <a:t>The floor </a:t>
            </a:r>
            <a:r>
              <a:rPr lang="en-NZ"/>
              <a:t>is open to questions</a:t>
            </a:r>
            <a:endParaRPr lang="en-NZ" dirty="0"/>
          </a:p>
          <a:p>
            <a:pPr lvl="0"/>
            <a:endParaRPr lang="en-NZ" dirty="0"/>
          </a:p>
          <a:p>
            <a:pPr lvl="0"/>
            <a:endParaRPr lang="en-NZ" dirty="0"/>
          </a:p>
          <a:p>
            <a:pPr lvl="0"/>
            <a:endParaRPr lang="en-NZ" dirty="0"/>
          </a:p>
          <a:p>
            <a:pPr lvl="0"/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1CD429-04A1-42DC-9C4D-4DAC7C98B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234"/>
            <a:ext cx="12192000" cy="446553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1C38AA1-B819-4379-A5EF-3D8299D2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0246" y="5939141"/>
            <a:ext cx="4114800" cy="365125"/>
          </a:xfrm>
        </p:spPr>
        <p:txBody>
          <a:bodyPr/>
          <a:lstStyle/>
          <a:p>
            <a:r>
              <a:rPr lang="en-NZ" sz="1800" dirty="0"/>
              <a:t>NZ Diploma in Building Surveying  Level 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2F335-C63A-46D0-9C83-E70503664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5673425"/>
            <a:ext cx="3260126" cy="1031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A5F41E-BE97-4AC7-A33C-6732C6A5F1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" b="-330"/>
          <a:stretch/>
        </p:blipFill>
        <p:spPr>
          <a:xfrm>
            <a:off x="9367935" y="5667682"/>
            <a:ext cx="2210534" cy="10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22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C9AA6072-CA2B-4D5A-956E-B057F57EF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97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2F7AD-ED08-477E-A27F-CA0B7C0E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468856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800" kern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NZ Diploma in Building Surveying  Level 6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145AD34-275A-4428-89D4-5EC108D0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248" y="247860"/>
            <a:ext cx="6586491" cy="1286160"/>
          </a:xfr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71A4A4"/>
                </a:solidFill>
              </a:rPr>
              <a:t>Contact Info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86604B-ADDB-4D1F-869D-D7F4D66332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68" y="5324825"/>
            <a:ext cx="3260126" cy="10315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D7EEBC-7610-4C06-B2AF-16F02A8A06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" b="-330"/>
          <a:stretch/>
        </p:blipFill>
        <p:spPr>
          <a:xfrm>
            <a:off x="9434286" y="5390783"/>
            <a:ext cx="2210534" cy="10372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05020C-F869-48F7-9B6D-897C2B704EC0}"/>
              </a:ext>
            </a:extLst>
          </p:cNvPr>
          <p:cNvSpPr txBox="1"/>
          <p:nvPr/>
        </p:nvSpPr>
        <p:spPr>
          <a:xfrm>
            <a:off x="4953671" y="1933653"/>
            <a:ext cx="6563886" cy="33085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1900" dirty="0"/>
              <a:t>Programme details: </a:t>
            </a:r>
            <a:r>
              <a:rPr lang="en-NZ" sz="1900" dirty="0">
                <a:hlinkClick r:id="rId5"/>
              </a:rPr>
              <a:t>https://www.op.ac.nz/study/construction/new-zealand-diploma-in-building-surveying-level-6/</a:t>
            </a:r>
            <a:endParaRPr lang="en-NZ" sz="1900" dirty="0"/>
          </a:p>
          <a:p>
            <a:endParaRPr lang="en-NZ" sz="1900" dirty="0"/>
          </a:p>
          <a:p>
            <a:r>
              <a:rPr lang="en-NZ" sz="1900" dirty="0"/>
              <a:t>Apply here: </a:t>
            </a:r>
            <a:r>
              <a:rPr lang="en-NZ" sz="1900" dirty="0">
                <a:hlinkClick r:id="rId6"/>
              </a:rPr>
              <a:t>https://www.op.ac.nz/apply/</a:t>
            </a:r>
            <a:endParaRPr lang="en-NZ" sz="1900" dirty="0"/>
          </a:p>
          <a:p>
            <a:endParaRPr lang="en-NZ" sz="1900" dirty="0"/>
          </a:p>
          <a:p>
            <a:r>
              <a:rPr lang="en-NZ" sz="1900" dirty="0"/>
              <a:t>For general enquiries:</a:t>
            </a:r>
          </a:p>
          <a:p>
            <a:r>
              <a:rPr lang="en-NZ" sz="1900" b="1" dirty="0"/>
              <a:t>Sam Alavi – Future Skills Managing Director</a:t>
            </a:r>
          </a:p>
          <a:p>
            <a:r>
              <a:rPr lang="en-NZ" sz="1900" dirty="0"/>
              <a:t>Mob: 021 808 070	email: sam@Futureskills.co.nz</a:t>
            </a:r>
          </a:p>
          <a:p>
            <a:r>
              <a:rPr lang="en-NZ" sz="1900" b="1" dirty="0"/>
              <a:t>Gill Franklin – Education Services</a:t>
            </a:r>
          </a:p>
          <a:p>
            <a:r>
              <a:rPr lang="en-NZ" sz="1900" dirty="0"/>
              <a:t>Mob: 021 666 103	email: gill@Futureskills.co.nz</a:t>
            </a:r>
          </a:p>
        </p:txBody>
      </p:sp>
    </p:spTree>
    <p:extLst>
      <p:ext uri="{BB962C8B-B14F-4D97-AF65-F5344CB8AC3E}">
        <p14:creationId xmlns:p14="http://schemas.microsoft.com/office/powerpoint/2010/main" val="143830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449" y="37700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NZ" b="1" dirty="0">
                <a:solidFill>
                  <a:srgbClr val="71A4A4"/>
                </a:solidFill>
                <a:latin typeface="Calibri" panose="020F0502020204030204" pitchFamily="34" charset="0"/>
              </a:rPr>
              <a:t>In-Employment programme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NZ" sz="3100" dirty="0"/>
              <a:t>Enables BCA technical staff to become qualified while they work, and</a:t>
            </a:r>
          </a:p>
          <a:p>
            <a:pPr lvl="1"/>
            <a:r>
              <a:rPr lang="en-NZ" sz="3100" dirty="0"/>
              <a:t>Provides a balance between workplace and classroom based learning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C695B-1C1D-4633-91E2-D717A7D5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0246" y="5785707"/>
            <a:ext cx="4114800" cy="365125"/>
          </a:xfrm>
        </p:spPr>
        <p:txBody>
          <a:bodyPr/>
          <a:lstStyle/>
          <a:p>
            <a:r>
              <a:rPr lang="en-NZ" sz="1800" dirty="0"/>
              <a:t>NZ Diploma in Building Surveying  Level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DCED0-6902-4A1A-A913-C9D946D63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5519991"/>
            <a:ext cx="3260126" cy="1031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09A669-6215-4F11-893E-4BB98C5A4F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" b="-330"/>
          <a:stretch/>
        </p:blipFill>
        <p:spPr>
          <a:xfrm>
            <a:off x="9367935" y="5514248"/>
            <a:ext cx="2210534" cy="10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6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449" y="37700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NZ" b="1" dirty="0">
                <a:solidFill>
                  <a:srgbClr val="71A4A4"/>
                </a:solidFill>
                <a:latin typeface="Calibri" panose="020F0502020204030204" pitchFamily="34" charset="0"/>
              </a:rPr>
              <a:t>In-Employment programme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500" dirty="0"/>
              <a:t>The programme operates under a governance group of Otago Polytechnic, Future Skills Academy, BOINZ and The Skills Organisation.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D0BC489-669E-444F-AA45-F2AC8316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0246" y="5785707"/>
            <a:ext cx="4114800" cy="365125"/>
          </a:xfrm>
        </p:spPr>
        <p:txBody>
          <a:bodyPr/>
          <a:lstStyle/>
          <a:p>
            <a:r>
              <a:rPr lang="en-NZ" sz="1800" dirty="0"/>
              <a:t>NZ Diploma in Building Surveying  Level 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C0A07-1658-4111-965D-C05B1C9EC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5519991"/>
            <a:ext cx="3260126" cy="1031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06E031-3C13-4192-8F82-852573C41F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" b="-330"/>
          <a:stretch/>
        </p:blipFill>
        <p:spPr>
          <a:xfrm>
            <a:off x="9367935" y="5514248"/>
            <a:ext cx="2210534" cy="10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1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AB67-BC3D-46D7-A1E0-7C2C5817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71A4A4"/>
                </a:solidFill>
                <a:latin typeface="Calibri" panose="020F0502020204030204" pitchFamily="34" charset="0"/>
              </a:rPr>
              <a:t>In-Employment Programme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412D-8DC9-43FA-95C9-6C665A62A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All content is current and specific to BCA operations</a:t>
            </a:r>
            <a:endParaRPr lang="en-NZ" dirty="0"/>
          </a:p>
          <a:p>
            <a:r>
              <a:rPr lang="en-US" dirty="0">
                <a:cs typeface="Calibri"/>
              </a:rPr>
              <a:t>All learning resources are on-line</a:t>
            </a:r>
          </a:p>
          <a:p>
            <a:r>
              <a:rPr lang="en-US" dirty="0"/>
              <a:t>Assignments include report writing and use of BCA checklists</a:t>
            </a:r>
          </a:p>
          <a:p>
            <a:r>
              <a:rPr lang="en-US" dirty="0"/>
              <a:t>BCA Competency Assessments contribute towards some assignments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NZ" dirty="0">
              <a:cs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DBEA569-345C-41CB-8250-CBA9E743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0246" y="5785707"/>
            <a:ext cx="4114800" cy="365125"/>
          </a:xfrm>
        </p:spPr>
        <p:txBody>
          <a:bodyPr/>
          <a:lstStyle/>
          <a:p>
            <a:r>
              <a:rPr lang="en-NZ" sz="1800" dirty="0"/>
              <a:t>NZ Diploma in Building Surveying  Level 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8849BC-2EDB-4472-99F0-6B981EB3EB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5519991"/>
            <a:ext cx="3260126" cy="103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BFBCB6-D65A-4A43-A321-277FA705A1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" b="-330"/>
          <a:stretch/>
        </p:blipFill>
        <p:spPr>
          <a:xfrm>
            <a:off x="9367935" y="5514248"/>
            <a:ext cx="2210534" cy="10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7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AB67-BC3D-46D7-A1E0-7C2C5817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71A4A4"/>
                </a:solidFill>
                <a:latin typeface="Calibri" panose="020F0502020204030204" pitchFamily="34" charset="0"/>
              </a:rPr>
              <a:t>In-Employment Programme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412D-8DC9-43FA-95C9-6C665A62A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 dirty="0"/>
              <a:t>240 credits over 2 academic years </a:t>
            </a:r>
          </a:p>
          <a:p>
            <a:r>
              <a:rPr lang="en-US" dirty="0"/>
              <a:t>Face-to-Face study block run for 5 days - Monday to Friday</a:t>
            </a:r>
          </a:p>
          <a:p>
            <a:pPr marL="719138">
              <a:buFont typeface="Wingdings" panose="05000000000000000000" pitchFamily="2" charset="2"/>
              <a:buChar char="Ø"/>
            </a:pPr>
            <a:r>
              <a:rPr lang="en-NZ" dirty="0">
                <a:cs typeface="Calibri" panose="020F0502020204030204"/>
              </a:rPr>
              <a:t> Year 1 – 7 study blocks</a:t>
            </a:r>
          </a:p>
          <a:p>
            <a:pPr marL="719138">
              <a:buFont typeface="Wingdings" panose="05000000000000000000" pitchFamily="2" charset="2"/>
              <a:buChar char="Ø"/>
            </a:pPr>
            <a:r>
              <a:rPr lang="en-NZ" dirty="0">
                <a:cs typeface="Calibri" panose="020F0502020204030204"/>
              </a:rPr>
              <a:t>Year 2 – 5 study blocks</a:t>
            </a:r>
          </a:p>
          <a:p>
            <a:pPr marL="268288" indent="-268288"/>
            <a:r>
              <a:rPr lang="en-NZ" dirty="0"/>
              <a:t>Part time option proposed for 2020 (3 years)subject to numbers</a:t>
            </a:r>
          </a:p>
          <a:p>
            <a:pPr marL="719138">
              <a:buFont typeface="Wingdings" panose="05000000000000000000" pitchFamily="2" charset="2"/>
              <a:buChar char="Ø"/>
            </a:pPr>
            <a:endParaRPr lang="en-NZ" dirty="0">
              <a:cs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4B0ACEF-BCA2-4C4D-BD63-59255F2B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0246" y="5785707"/>
            <a:ext cx="4114800" cy="365125"/>
          </a:xfrm>
        </p:spPr>
        <p:txBody>
          <a:bodyPr/>
          <a:lstStyle/>
          <a:p>
            <a:r>
              <a:rPr lang="en-NZ" sz="1800" dirty="0"/>
              <a:t>NZ Diploma in Building Surveying  Level 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874452-2745-44C9-852C-815792621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5519991"/>
            <a:ext cx="3260126" cy="103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BBDC37-A403-4D52-84E9-4A963467B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" b="-330"/>
          <a:stretch/>
        </p:blipFill>
        <p:spPr>
          <a:xfrm>
            <a:off x="9367935" y="5514248"/>
            <a:ext cx="2210534" cy="10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0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AB67-BC3D-46D7-A1E0-7C2C5817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71A4A4"/>
                </a:solidFill>
                <a:latin typeface="Calibri" panose="020F0502020204030204" pitchFamily="34" charset="0"/>
              </a:rPr>
              <a:t>In-Employment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412D-8DC9-43FA-95C9-6C665A62A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dirty="0"/>
              <a:t>Staff working in a technical role at any of the following organisations are eligible to enrol: </a:t>
            </a:r>
          </a:p>
          <a:p>
            <a:pPr marL="0" indent="0">
              <a:buNone/>
            </a:pPr>
            <a:r>
              <a:rPr lang="en-NZ" dirty="0"/>
              <a:t>• Building Consent Authorities (BCA); </a:t>
            </a:r>
          </a:p>
          <a:p>
            <a:pPr marL="268288" indent="-268288">
              <a:buNone/>
            </a:pPr>
            <a:r>
              <a:rPr lang="en-NZ" dirty="0"/>
              <a:t>• Organisations acting on behalf of BCA to process, inspect and certify buildings;</a:t>
            </a:r>
          </a:p>
          <a:p>
            <a:r>
              <a:rPr lang="en-NZ" dirty="0"/>
              <a:t>Organisations that provide building control technical expertise and have a recognized quality assurance programme in place. 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77296B6-A645-4FE6-9003-7BE6FE2B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0246" y="5785707"/>
            <a:ext cx="4114800" cy="365125"/>
          </a:xfrm>
        </p:spPr>
        <p:txBody>
          <a:bodyPr/>
          <a:lstStyle/>
          <a:p>
            <a:r>
              <a:rPr lang="en-NZ" sz="1800" dirty="0"/>
              <a:t>NZ Diploma in Building Surveying  Level 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41959D-0716-46D1-9371-2494A3BBD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5519991"/>
            <a:ext cx="3260126" cy="103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2001C-1547-40A1-BA94-C2D00264EB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" b="-330"/>
          <a:stretch/>
        </p:blipFill>
        <p:spPr>
          <a:xfrm>
            <a:off x="9367935" y="5514248"/>
            <a:ext cx="2210534" cy="10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0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AB67-BC3D-46D7-A1E0-7C2C5817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71A4A4"/>
                </a:solidFill>
                <a:latin typeface="+mn-lt"/>
              </a:rPr>
              <a:t>Year 1 Papers – 120 credits at level 5</a:t>
            </a:r>
            <a:br>
              <a:rPr lang="en-NZ" b="1" dirty="0">
                <a:solidFill>
                  <a:srgbClr val="71A4A4"/>
                </a:solidFill>
                <a:latin typeface="+mn-lt"/>
              </a:rPr>
            </a:br>
            <a:endParaRPr lang="en-NZ" dirty="0">
              <a:solidFill>
                <a:srgbClr val="71A4A4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412D-8DC9-43FA-95C9-6C665A62A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091"/>
            <a:ext cx="10515600" cy="35024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06463"/>
            <a:r>
              <a:rPr lang="en-US" dirty="0"/>
              <a:t>Regulatory Environment </a:t>
            </a:r>
          </a:p>
          <a:p>
            <a:pPr marL="906463"/>
            <a:r>
              <a:rPr lang="en-US" dirty="0"/>
              <a:t>BCA Environment </a:t>
            </a:r>
          </a:p>
          <a:p>
            <a:pPr marL="906463"/>
            <a:r>
              <a:rPr lang="en-US" dirty="0"/>
              <a:t>Building Construction and Materials</a:t>
            </a:r>
          </a:p>
          <a:p>
            <a:pPr marL="906463"/>
            <a:r>
              <a:rPr lang="en-US" dirty="0"/>
              <a:t>Building Code – Small Buildings </a:t>
            </a:r>
          </a:p>
          <a:p>
            <a:pPr marL="906463"/>
            <a:r>
              <a:rPr lang="en-US" dirty="0"/>
              <a:t>Plan Processing – Small Buildings </a:t>
            </a:r>
          </a:p>
          <a:p>
            <a:pPr marL="906463"/>
            <a:r>
              <a:rPr lang="en-US" dirty="0"/>
              <a:t>Site Inspections</a:t>
            </a:r>
            <a:endParaRPr lang="en-NZ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B160AC1-C388-4A12-AC3F-3AE21D08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0246" y="5785707"/>
            <a:ext cx="4114800" cy="365125"/>
          </a:xfrm>
        </p:spPr>
        <p:txBody>
          <a:bodyPr/>
          <a:lstStyle/>
          <a:p>
            <a:r>
              <a:rPr lang="en-NZ" sz="1800" dirty="0"/>
              <a:t>NZ Diploma in Building Surveying  Level 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7A3849-4694-463D-9746-944AC2ABFB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5519991"/>
            <a:ext cx="3260126" cy="103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F61F40-DF08-45E6-A81E-17084F8AE0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" b="-330"/>
          <a:stretch/>
        </p:blipFill>
        <p:spPr>
          <a:xfrm>
            <a:off x="9367935" y="5514248"/>
            <a:ext cx="2210534" cy="10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87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AB67-BC3D-46D7-A1E0-7C2C5817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71A4A4"/>
                </a:solidFill>
                <a:latin typeface="+mn-lt"/>
              </a:rPr>
              <a:t>Year 2 Papers - 120 credits at level 6</a:t>
            </a:r>
            <a:br>
              <a:rPr lang="en-NZ" b="1" dirty="0">
                <a:solidFill>
                  <a:srgbClr val="71A4A4"/>
                </a:solidFill>
                <a:latin typeface="+mn-lt"/>
              </a:rPr>
            </a:br>
            <a:endParaRPr lang="en-NZ" sz="3600" dirty="0">
              <a:solidFill>
                <a:srgbClr val="71A4A4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412D-8DC9-43FA-95C9-6C665A62A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890"/>
            <a:ext cx="10515600" cy="30742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2800" dirty="0"/>
              <a:t>Judicial Proceedings </a:t>
            </a:r>
          </a:p>
          <a:p>
            <a:pPr lvl="1"/>
            <a:r>
              <a:rPr lang="en-US" sz="2800" dirty="0"/>
              <a:t>Other Statutory Provisions </a:t>
            </a:r>
          </a:p>
          <a:p>
            <a:pPr lvl="1"/>
            <a:r>
              <a:rPr lang="en-US" sz="2800" dirty="0"/>
              <a:t>Building Code – Large Buildings </a:t>
            </a:r>
          </a:p>
          <a:p>
            <a:pPr lvl="1"/>
            <a:r>
              <a:rPr lang="en-US" sz="2800" dirty="0"/>
              <a:t>Plan Processing – Large Buildings </a:t>
            </a:r>
          </a:p>
          <a:p>
            <a:pPr lvl="1"/>
            <a:r>
              <a:rPr lang="en-US" sz="2800" dirty="0"/>
              <a:t>Final Site Inspections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3AD53-8924-48DB-97B0-0753412C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0246" y="5785707"/>
            <a:ext cx="4114800" cy="365125"/>
          </a:xfrm>
        </p:spPr>
        <p:txBody>
          <a:bodyPr/>
          <a:lstStyle/>
          <a:p>
            <a:r>
              <a:rPr lang="en-NZ" sz="1800" dirty="0"/>
              <a:t>NZ Diploma in Building Surveying  Level 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EE9072-D42B-44C2-8A99-AADFD485B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5519991"/>
            <a:ext cx="3260126" cy="103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EE7375-1AFC-4506-A311-D19C14AE4C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" b="-330"/>
          <a:stretch/>
        </p:blipFill>
        <p:spPr>
          <a:xfrm>
            <a:off x="9367935" y="5514248"/>
            <a:ext cx="2210534" cy="10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0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AB67-BC3D-46D7-A1E0-7C2C5817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71A4A4"/>
                </a:solidFill>
                <a:latin typeface="+mn-lt"/>
              </a:rPr>
              <a:t>NZ Dip. Building Surveying Teaching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412D-8DC9-43FA-95C9-6C665A62A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8114"/>
            <a:ext cx="10515600" cy="33661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Michelle Johansson – </a:t>
            </a:r>
            <a:r>
              <a:rPr lang="en-US" dirty="0" err="1"/>
              <a:t>Programme</a:t>
            </a:r>
            <a:r>
              <a:rPr lang="en-US" dirty="0"/>
              <a:t> Manager and Lecturer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Peter Sparrow – Business Development and Lecturer</a:t>
            </a:r>
          </a:p>
          <a:p>
            <a:r>
              <a:rPr lang="en-US" dirty="0"/>
              <a:t>SMEs engaged in 2019 to cover specific areas: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Chris Randell – Building Control, Services, BWOF/SS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Rose </a:t>
            </a:r>
            <a:r>
              <a:rPr lang="en-US" sz="2800" dirty="0" err="1"/>
              <a:t>McLaughlan</a:t>
            </a:r>
            <a:r>
              <a:rPr lang="en-US" sz="2800" dirty="0"/>
              <a:t> – Plan Processing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Peter Downey – Plumbing &amp; Drainage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Christine Duncan – Fire Engineering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Masterspec</a:t>
            </a:r>
          </a:p>
          <a:p>
            <a:pPr marL="228600" lvl="1">
              <a:spcBef>
                <a:spcPts val="1000"/>
              </a:spcBef>
            </a:pPr>
            <a:endParaRPr lang="en-US" sz="2800" dirty="0"/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pPr marL="457200" lvl="1" indent="0">
              <a:buNone/>
            </a:pPr>
            <a:endParaRPr lang="en-NZ" sz="280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A21411D-5315-4627-BD17-C474D04C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0246" y="5785707"/>
            <a:ext cx="4114800" cy="365125"/>
          </a:xfrm>
        </p:spPr>
        <p:txBody>
          <a:bodyPr/>
          <a:lstStyle/>
          <a:p>
            <a:r>
              <a:rPr lang="en-NZ" sz="1800" dirty="0"/>
              <a:t>NZ Diploma in Building Surveying  Level 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DA53FF-E139-4F81-A48C-089D18D9D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5519991"/>
            <a:ext cx="3260126" cy="103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D21C34-E4F5-4F4F-ACCA-DBC2B58167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" b="-330"/>
          <a:stretch/>
        </p:blipFill>
        <p:spPr>
          <a:xfrm>
            <a:off x="9367935" y="5514248"/>
            <a:ext cx="2210534" cy="10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1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9D84B404F04C43B271F5724F0920F9" ma:contentTypeVersion="4" ma:contentTypeDescription="Create a new document." ma:contentTypeScope="" ma:versionID="28f292719ad578977749e78300c34c7f">
  <xsd:schema xmlns:xsd="http://www.w3.org/2001/XMLSchema" xmlns:xs="http://www.w3.org/2001/XMLSchema" xmlns:p="http://schemas.microsoft.com/office/2006/metadata/properties" xmlns:ns2="6ceb2d54-1184-4af6-adf2-55e9986f9b0d" xmlns:ns3="e8b3b64c-c554-4b7d-be41-9bfec6d0baea" targetNamespace="http://schemas.microsoft.com/office/2006/metadata/properties" ma:root="true" ma:fieldsID="85177b5b51baf8f85828bcdb555a3657" ns2:_="" ns3:_="">
    <xsd:import namespace="6ceb2d54-1184-4af6-adf2-55e9986f9b0d"/>
    <xsd:import namespace="e8b3b64c-c554-4b7d-be41-9bfec6d0ba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eb2d54-1184-4af6-adf2-55e9986f9b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3b64c-c554-4b7d-be41-9bfec6d0ba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5F750F-1F9C-4F55-A779-15E7F5775DC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6ceb2d54-1184-4af6-adf2-55e9986f9b0d"/>
    <ds:schemaRef ds:uri="e8b3b64c-c554-4b7d-be41-9bfec6d0baea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ECBBC9F-85B1-4FF3-B881-0FCAA4901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eb2d54-1184-4af6-adf2-55e9986f9b0d"/>
    <ds:schemaRef ds:uri="e8b3b64c-c554-4b7d-be41-9bfec6d0ba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31ED90-EBE2-497A-AFFC-92F541AF8A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700</Words>
  <Application>Microsoft Office PowerPoint</Application>
  <PresentationFormat>Widescreen</PresentationFormat>
  <Paragraphs>121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NZ Diploma in Building Surveying  (Level 6)</vt:lpstr>
      <vt:lpstr>In-Employment programme design</vt:lpstr>
      <vt:lpstr>In-Employment programme governance</vt:lpstr>
      <vt:lpstr>In-Employment Programme Features</vt:lpstr>
      <vt:lpstr>In-Employment Programme Details</vt:lpstr>
      <vt:lpstr>In-Employment Eligibility</vt:lpstr>
      <vt:lpstr>Year 1 Papers – 120 credits at level 5 </vt:lpstr>
      <vt:lpstr>Year 2 Papers - 120 credits at level 6 </vt:lpstr>
      <vt:lpstr>NZ Dip. Building Surveying Teaching Team</vt:lpstr>
      <vt:lpstr>NZ Dip. Building Surveying Students</vt:lpstr>
      <vt:lpstr>Feedback</vt:lpstr>
      <vt:lpstr>Priorities for 2020 and beyond</vt:lpstr>
      <vt:lpstr>Why you should choose NZ Dip Building Surveying: </vt:lpstr>
      <vt:lpstr>Questions &amp; Answers 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NZ Diploma in Building Surveying  (Level 6)</dc:title>
  <dc:creator>Pari Sabetian</dc:creator>
  <cp:lastModifiedBy>Pari Sabetian</cp:lastModifiedBy>
  <cp:revision>1</cp:revision>
  <dcterms:created xsi:type="dcterms:W3CDTF">2019-05-30T04:04:06Z</dcterms:created>
  <dcterms:modified xsi:type="dcterms:W3CDTF">2019-05-30T21:43:27Z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0x010100319D84B404F04C43B271F5724F0920F9</vt:lpwstr>
  </property>
</Properties>
</file>