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51"/>
  </p:notesMasterIdLst>
  <p:sldIdLst>
    <p:sldId id="659" r:id="rId2"/>
    <p:sldId id="1310" r:id="rId3"/>
    <p:sldId id="633" r:id="rId4"/>
    <p:sldId id="729" r:id="rId5"/>
    <p:sldId id="718" r:id="rId6"/>
    <p:sldId id="712" r:id="rId7"/>
    <p:sldId id="713" r:id="rId8"/>
    <p:sldId id="714" r:id="rId9"/>
    <p:sldId id="715" r:id="rId10"/>
    <p:sldId id="716" r:id="rId11"/>
    <p:sldId id="688" r:id="rId12"/>
    <p:sldId id="719" r:id="rId13"/>
    <p:sldId id="710" r:id="rId14"/>
    <p:sldId id="1311" r:id="rId15"/>
    <p:sldId id="569" r:id="rId16"/>
    <p:sldId id="1315" r:id="rId17"/>
    <p:sldId id="1313" r:id="rId18"/>
    <p:sldId id="1314" r:id="rId19"/>
    <p:sldId id="728" r:id="rId20"/>
    <p:sldId id="723" r:id="rId21"/>
    <p:sldId id="730" r:id="rId22"/>
    <p:sldId id="732" r:id="rId23"/>
    <p:sldId id="708" r:id="rId24"/>
    <p:sldId id="508" r:id="rId25"/>
    <p:sldId id="731" r:id="rId26"/>
    <p:sldId id="690" r:id="rId27"/>
    <p:sldId id="691" r:id="rId28"/>
    <p:sldId id="693" r:id="rId29"/>
    <p:sldId id="697" r:id="rId30"/>
    <p:sldId id="698" r:id="rId31"/>
    <p:sldId id="699" r:id="rId32"/>
    <p:sldId id="700" r:id="rId33"/>
    <p:sldId id="701" r:id="rId34"/>
    <p:sldId id="734" r:id="rId35"/>
    <p:sldId id="735" r:id="rId36"/>
    <p:sldId id="1312" r:id="rId37"/>
    <p:sldId id="704" r:id="rId38"/>
    <p:sldId id="705" r:id="rId39"/>
    <p:sldId id="706" r:id="rId40"/>
    <p:sldId id="707" r:id="rId41"/>
    <p:sldId id="280" r:id="rId42"/>
    <p:sldId id="717" r:id="rId43"/>
    <p:sldId id="446" r:id="rId44"/>
    <p:sldId id="684" r:id="rId45"/>
    <p:sldId id="685" r:id="rId46"/>
    <p:sldId id="711" r:id="rId47"/>
    <p:sldId id="689" r:id="rId48"/>
    <p:sldId id="702" r:id="rId49"/>
    <p:sldId id="703" r:id="rId50"/>
  </p:sldIdLst>
  <p:sldSz cx="18288000" cy="13716000"/>
  <p:notesSz cx="6797675" cy="9926638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0" userDrawn="1">
          <p15:clr>
            <a:srgbClr val="A4A3A4"/>
          </p15:clr>
        </p15:guide>
        <p15:guide id="2" orient="horz" pos="8140" userDrawn="1">
          <p15:clr>
            <a:srgbClr val="A4A3A4"/>
          </p15:clr>
        </p15:guide>
        <p15:guide id="3" pos="10715" userDrawn="1">
          <p15:clr>
            <a:srgbClr val="A4A3A4"/>
          </p15:clr>
        </p15:guide>
        <p15:guide id="4" pos="798" userDrawn="1">
          <p15:clr>
            <a:srgbClr val="A4A3A4"/>
          </p15:clr>
        </p15:guide>
        <p15:guide id="5" pos="5758" userDrawn="1">
          <p15:clr>
            <a:srgbClr val="A4A3A4"/>
          </p15:clr>
        </p15:guide>
        <p15:guide id="6" orient="horz" pos="8639" userDrawn="1">
          <p15:clr>
            <a:srgbClr val="A4A3A4"/>
          </p15:clr>
        </p15:guide>
        <p15:guide id="7" pos="115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B26"/>
    <a:srgbClr val="9BBB5C"/>
    <a:srgbClr val="BD392F"/>
    <a:srgbClr val="FF9933"/>
    <a:srgbClr val="1EA185"/>
    <a:srgbClr val="445469"/>
    <a:srgbClr val="000000"/>
    <a:srgbClr val="606D7F"/>
    <a:srgbClr val="666666"/>
    <a:srgbClr val="B78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1" autoAdjust="0"/>
    <p:restoredTop sz="96224" autoAdjust="0"/>
  </p:normalViewPr>
  <p:slideViewPr>
    <p:cSldViewPr snapToGrid="0" snapToObjects="1">
      <p:cViewPr varScale="1">
        <p:scale>
          <a:sx n="35" d="100"/>
          <a:sy n="35" d="100"/>
        </p:scale>
        <p:origin x="1242" y="84"/>
      </p:cViewPr>
      <p:guideLst>
        <p:guide orient="horz" pos="500"/>
        <p:guide orient="horz" pos="8140"/>
        <p:guide pos="10715"/>
        <p:guide pos="798"/>
        <p:guide pos="5758"/>
        <p:guide orient="horz" pos="8639"/>
        <p:guide pos="115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B9F2F-0CB9-49DE-A318-F779A04B1EC5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568E3B-6CFB-4739-A783-DCF76594B96B}">
      <dgm:prSet custT="1"/>
      <dgm:spPr>
        <a:solidFill>
          <a:schemeClr val="accent2">
            <a:alpha val="8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US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SBCO Forum</a:t>
          </a:r>
        </a:p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 – 23 August</a:t>
          </a:r>
        </a:p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Shed 6, Wellington</a:t>
          </a:r>
        </a:p>
      </dgm:t>
    </dgm:pt>
    <dgm:pt modelId="{F6A6378C-9D6D-4B75-A46B-C0C657F9F936}" type="parTrans" cxnId="{AD8771CE-8166-40A0-A0BD-E540FEEEF865}">
      <dgm:prSet/>
      <dgm:spPr/>
      <dgm:t>
        <a:bodyPr/>
        <a:lstStyle/>
        <a:p>
          <a:endParaRPr lang="en-US"/>
        </a:p>
      </dgm:t>
    </dgm:pt>
    <dgm:pt modelId="{F65B8DDA-D720-49EC-AF2D-5DBBF5CDCCFE}" type="sibTrans" cxnId="{AD8771CE-8166-40A0-A0BD-E540FEEEF865}">
      <dgm:prSet/>
      <dgm:spPr/>
      <dgm:t>
        <a:bodyPr/>
        <a:lstStyle/>
        <a:p>
          <a:endParaRPr lang="en-US"/>
        </a:p>
      </dgm:t>
    </dgm:pt>
    <dgm:pt modelId="{02D9CE11-58F8-4A2F-A505-1B066F01A1A2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8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US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rPr>
            <a:t>Conference</a:t>
          </a:r>
        </a:p>
        <a:p>
          <a:pPr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rPr>
            <a:t>17 – 19 May 2020</a:t>
          </a:r>
        </a:p>
        <a:p>
          <a:pPr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rPr>
            <a:t>Auckland</a:t>
          </a:r>
          <a:endParaRPr lang="en-US" sz="4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 Regular"/>
          </a:endParaRPr>
        </a:p>
      </dgm:t>
    </dgm:pt>
    <dgm:pt modelId="{B5B9179E-C181-4D77-A714-7F41E5EA01D5}" type="parTrans" cxnId="{1C270834-E28A-4398-AA99-DFB8269AD5EF}">
      <dgm:prSet/>
      <dgm:spPr/>
      <dgm:t>
        <a:bodyPr/>
        <a:lstStyle/>
        <a:p>
          <a:endParaRPr lang="en-NZ"/>
        </a:p>
      </dgm:t>
    </dgm:pt>
    <dgm:pt modelId="{C546C71B-6FD2-4EB0-A3E8-20AAF40D2D2C}" type="sibTrans" cxnId="{1C270834-E28A-4398-AA99-DFB8269AD5EF}">
      <dgm:prSet/>
      <dgm:spPr/>
      <dgm:t>
        <a:bodyPr/>
        <a:lstStyle/>
        <a:p>
          <a:endParaRPr lang="en-NZ"/>
        </a:p>
      </dgm:t>
    </dgm:pt>
    <dgm:pt modelId="{07F91D85-EFC6-483F-A182-1740C2EE6F7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8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5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Branch Training &amp;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5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Networking Events</a:t>
          </a:r>
        </a:p>
        <a:p>
          <a:pPr>
            <a:lnSpc>
              <a:spcPct val="150000"/>
            </a:lnSpc>
            <a:spcAft>
              <a:spcPct val="35000"/>
            </a:spcAft>
          </a:pPr>
          <a:r>
            <a: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45 events nationally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AC6E2F-8E18-44E8-8955-DB306C978B2B}" type="sibTrans" cxnId="{9A8FA233-14F7-4006-9F1C-0ADD60993C8B}">
      <dgm:prSet/>
      <dgm:spPr/>
      <dgm:t>
        <a:bodyPr/>
        <a:lstStyle/>
        <a:p>
          <a:endParaRPr lang="en-US"/>
        </a:p>
      </dgm:t>
    </dgm:pt>
    <dgm:pt modelId="{E622BE02-B3DF-4E97-AA61-D01A13E8639E}" type="parTrans" cxnId="{9A8FA233-14F7-4006-9F1C-0ADD60993C8B}">
      <dgm:prSet/>
      <dgm:spPr/>
      <dgm:t>
        <a:bodyPr/>
        <a:lstStyle/>
        <a:p>
          <a:endParaRPr lang="en-US"/>
        </a:p>
      </dgm:t>
    </dgm:pt>
    <dgm:pt modelId="{44DC1ACF-8A21-4329-956C-8815FD858A95}" type="pres">
      <dgm:prSet presAssocID="{682B9F2F-0CB9-49DE-A318-F779A04B1EC5}" presName="Name0" presStyleCnt="0">
        <dgm:presLayoutVars>
          <dgm:dir/>
          <dgm:resizeHandles val="exact"/>
        </dgm:presLayoutVars>
      </dgm:prSet>
      <dgm:spPr/>
    </dgm:pt>
    <dgm:pt modelId="{F289EF70-821D-480D-8EDE-7C09CEAF3832}" type="pres">
      <dgm:prSet presAssocID="{40568E3B-6CFB-4739-A783-DCF76594B96B}" presName="node" presStyleLbl="node1" presStyleIdx="0" presStyleCnt="3">
        <dgm:presLayoutVars>
          <dgm:bulletEnabled val="1"/>
        </dgm:presLayoutVars>
      </dgm:prSet>
      <dgm:spPr/>
    </dgm:pt>
    <dgm:pt modelId="{587F0FD5-9A2A-4DA1-A2B7-4D0A0CB3B282}" type="pres">
      <dgm:prSet presAssocID="{F65B8DDA-D720-49EC-AF2D-5DBBF5CDCCFE}" presName="sibTrans" presStyleCnt="0"/>
      <dgm:spPr/>
    </dgm:pt>
    <dgm:pt modelId="{D34BEA7A-1064-4560-8608-8C516E2673FB}" type="pres">
      <dgm:prSet presAssocID="{07F91D85-EFC6-483F-A182-1740C2EE6F7A}" presName="node" presStyleLbl="node1" presStyleIdx="1" presStyleCnt="3" custLinFactNeighborX="2188">
        <dgm:presLayoutVars>
          <dgm:bulletEnabled val="1"/>
        </dgm:presLayoutVars>
      </dgm:prSet>
      <dgm:spPr/>
    </dgm:pt>
    <dgm:pt modelId="{FB3A0371-14C4-4EA1-AE4D-60DC53388A83}" type="pres">
      <dgm:prSet presAssocID="{70AC6E2F-8E18-44E8-8955-DB306C978B2B}" presName="sibTrans" presStyleCnt="0"/>
      <dgm:spPr/>
    </dgm:pt>
    <dgm:pt modelId="{66E58749-FB51-4CB0-A971-1FB1C017B424}" type="pres">
      <dgm:prSet presAssocID="{02D9CE11-58F8-4A2F-A505-1B066F01A1A2}" presName="node" presStyleLbl="node1" presStyleIdx="2" presStyleCnt="3">
        <dgm:presLayoutVars>
          <dgm:bulletEnabled val="1"/>
        </dgm:presLayoutVars>
      </dgm:prSet>
      <dgm:spPr/>
    </dgm:pt>
  </dgm:ptLst>
  <dgm:cxnLst>
    <dgm:cxn modelId="{5192A413-438D-435B-96EC-311E4C9FBA68}" type="presOf" srcId="{07F91D85-EFC6-483F-A182-1740C2EE6F7A}" destId="{D34BEA7A-1064-4560-8608-8C516E2673FB}" srcOrd="0" destOrd="0" presId="urn:microsoft.com/office/officeart/2005/8/layout/hList6"/>
    <dgm:cxn modelId="{9A8FA233-14F7-4006-9F1C-0ADD60993C8B}" srcId="{682B9F2F-0CB9-49DE-A318-F779A04B1EC5}" destId="{07F91D85-EFC6-483F-A182-1740C2EE6F7A}" srcOrd="1" destOrd="0" parTransId="{E622BE02-B3DF-4E97-AA61-D01A13E8639E}" sibTransId="{70AC6E2F-8E18-44E8-8955-DB306C978B2B}"/>
    <dgm:cxn modelId="{1C270834-E28A-4398-AA99-DFB8269AD5EF}" srcId="{682B9F2F-0CB9-49DE-A318-F779A04B1EC5}" destId="{02D9CE11-58F8-4A2F-A505-1B066F01A1A2}" srcOrd="2" destOrd="0" parTransId="{B5B9179E-C181-4D77-A714-7F41E5EA01D5}" sibTransId="{C546C71B-6FD2-4EB0-A3E8-20AAF40D2D2C}"/>
    <dgm:cxn modelId="{72446567-C247-4357-A269-F16E1EBA11ED}" type="presOf" srcId="{682B9F2F-0CB9-49DE-A318-F779A04B1EC5}" destId="{44DC1ACF-8A21-4329-956C-8815FD858A95}" srcOrd="0" destOrd="0" presId="urn:microsoft.com/office/officeart/2005/8/layout/hList6"/>
    <dgm:cxn modelId="{0F7A4097-181B-4C36-A31E-9ADA42A6B23A}" type="presOf" srcId="{02D9CE11-58F8-4A2F-A505-1B066F01A1A2}" destId="{66E58749-FB51-4CB0-A971-1FB1C017B424}" srcOrd="0" destOrd="0" presId="urn:microsoft.com/office/officeart/2005/8/layout/hList6"/>
    <dgm:cxn modelId="{05C2EFA2-7069-41B7-A4B7-D796272B77AA}" type="presOf" srcId="{40568E3B-6CFB-4739-A783-DCF76594B96B}" destId="{F289EF70-821D-480D-8EDE-7C09CEAF3832}" srcOrd="0" destOrd="0" presId="urn:microsoft.com/office/officeart/2005/8/layout/hList6"/>
    <dgm:cxn modelId="{AD8771CE-8166-40A0-A0BD-E540FEEEF865}" srcId="{682B9F2F-0CB9-49DE-A318-F779A04B1EC5}" destId="{40568E3B-6CFB-4739-A783-DCF76594B96B}" srcOrd="0" destOrd="0" parTransId="{F6A6378C-9D6D-4B75-A46B-C0C657F9F936}" sibTransId="{F65B8DDA-D720-49EC-AF2D-5DBBF5CDCCFE}"/>
    <dgm:cxn modelId="{F6BC47FC-D17B-406E-8D6B-AFE1142FF2CE}" type="presParOf" srcId="{44DC1ACF-8A21-4329-956C-8815FD858A95}" destId="{F289EF70-821D-480D-8EDE-7C09CEAF3832}" srcOrd="0" destOrd="0" presId="urn:microsoft.com/office/officeart/2005/8/layout/hList6"/>
    <dgm:cxn modelId="{575C3EE3-7C75-4F39-A86B-54CD830918F3}" type="presParOf" srcId="{44DC1ACF-8A21-4329-956C-8815FD858A95}" destId="{587F0FD5-9A2A-4DA1-A2B7-4D0A0CB3B282}" srcOrd="1" destOrd="0" presId="urn:microsoft.com/office/officeart/2005/8/layout/hList6"/>
    <dgm:cxn modelId="{35DBF6B3-43BD-4D3D-A4C9-0AD49FB95441}" type="presParOf" srcId="{44DC1ACF-8A21-4329-956C-8815FD858A95}" destId="{D34BEA7A-1064-4560-8608-8C516E2673FB}" srcOrd="2" destOrd="0" presId="urn:microsoft.com/office/officeart/2005/8/layout/hList6"/>
    <dgm:cxn modelId="{AB6ACE2D-F4C9-4A92-86EA-F38312042AA5}" type="presParOf" srcId="{44DC1ACF-8A21-4329-956C-8815FD858A95}" destId="{FB3A0371-14C4-4EA1-AE4D-60DC53388A83}" srcOrd="3" destOrd="0" presId="urn:microsoft.com/office/officeart/2005/8/layout/hList6"/>
    <dgm:cxn modelId="{7C3EB1BF-8C34-4998-AC62-36B6789BBF9E}" type="presParOf" srcId="{44DC1ACF-8A21-4329-956C-8815FD858A95}" destId="{66E58749-FB51-4CB0-A971-1FB1C017B42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9EF70-821D-480D-8EDE-7C09CEAF3832}">
      <dsp:nvSpPr>
        <dsp:cNvPr id="0" name=""/>
        <dsp:cNvSpPr/>
      </dsp:nvSpPr>
      <dsp:spPr>
        <a:xfrm rot="16200000">
          <a:off x="303306" y="-301144"/>
          <a:ext cx="5017821" cy="5620110"/>
        </a:xfrm>
        <a:prstGeom prst="flowChartManualOperation">
          <a:avLst/>
        </a:prstGeom>
        <a:solidFill>
          <a:schemeClr val="accent2">
            <a:alpha val="8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0" tIns="0" rIns="419100" bIns="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66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SBCO Forum</a:t>
          </a:r>
        </a:p>
        <a:p>
          <a:pPr marL="0" lvl="0" indent="0" algn="ctr" defTabSz="2933700">
            <a:lnSpc>
              <a:spcPct val="15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 – 23 August</a:t>
          </a: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Shed 6, Wellington</a:t>
          </a:r>
        </a:p>
      </dsp:txBody>
      <dsp:txXfrm rot="5400000">
        <a:off x="2162" y="1003564"/>
        <a:ext cx="5620110" cy="3010693"/>
      </dsp:txXfrm>
    </dsp:sp>
    <dsp:sp modelId="{D34BEA7A-1064-4560-8608-8C516E2673FB}">
      <dsp:nvSpPr>
        <dsp:cNvPr id="0" name=""/>
        <dsp:cNvSpPr/>
      </dsp:nvSpPr>
      <dsp:spPr>
        <a:xfrm rot="16200000">
          <a:off x="6354147" y="-301144"/>
          <a:ext cx="5017821" cy="5620110"/>
        </a:xfrm>
        <a:prstGeom prst="flowChartManualOperation">
          <a:avLst/>
        </a:prstGeom>
        <a:solidFill>
          <a:schemeClr val="accent3">
            <a:alpha val="8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0" tIns="0" rIns="330200" bIns="0" numCol="1" spcCol="1270" anchor="ctr" anchorCtr="0">
          <a:noAutofit/>
        </a:bodyPr>
        <a:lstStyle/>
        <a:p>
          <a:pPr marL="0" lvl="0" indent="0" algn="ctr" defTabSz="2311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2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Branch Training &amp;</a:t>
          </a:r>
        </a:p>
        <a:p>
          <a:pPr marL="0" lvl="0" indent="0" algn="ctr" defTabSz="2311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2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Networking Events</a:t>
          </a:r>
        </a:p>
        <a:p>
          <a:pPr marL="0" lvl="0" indent="0" algn="ctr" defTabSz="2311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45 events nationally</a:t>
          </a:r>
          <a:endParaRPr 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053003" y="1003564"/>
        <a:ext cx="5620110" cy="3010693"/>
      </dsp:txXfrm>
    </dsp:sp>
    <dsp:sp modelId="{66E58749-FB51-4CB0-A971-1FB1C017B424}">
      <dsp:nvSpPr>
        <dsp:cNvPr id="0" name=""/>
        <dsp:cNvSpPr/>
      </dsp:nvSpPr>
      <dsp:spPr>
        <a:xfrm rot="16200000">
          <a:off x="12386543" y="-301144"/>
          <a:ext cx="5017821" cy="5620110"/>
        </a:xfrm>
        <a:prstGeom prst="flowChartManualOperation">
          <a:avLst/>
        </a:prstGeom>
        <a:solidFill>
          <a:schemeClr val="accent4">
            <a:alpha val="8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0" tIns="0" rIns="419100" bIns="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66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rPr>
            <a:t>Conference</a:t>
          </a:r>
        </a:p>
        <a:p>
          <a:pPr marL="0" lvl="0" indent="0" algn="ctr" defTabSz="2933700">
            <a:lnSpc>
              <a:spcPct val="15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40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rPr>
            <a:t>17 – 19 May 2020</a:t>
          </a: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36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rPr>
            <a:t>Auckland</a:t>
          </a:r>
          <a:endParaRPr lang="en-US" sz="4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Lato Regular"/>
          </a:endParaRPr>
        </a:p>
      </dsp:txBody>
      <dsp:txXfrm rot="5400000">
        <a:off x="12085399" y="1003564"/>
        <a:ext cx="5620110" cy="301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7/17/2019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8288000" cy="13716000"/>
          </a:xfrm>
        </p:spPr>
        <p:txBody>
          <a:bodyPr>
            <a:normAutofit/>
          </a:bodyPr>
          <a:lstStyle>
            <a:lvl1pPr marL="0" indent="0">
              <a:buNone/>
              <a:defRPr sz="240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5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31"/>
            <a:ext cx="18288000" cy="6316547"/>
          </a:xfrm>
        </p:spPr>
        <p:txBody>
          <a:bodyPr>
            <a:normAutofit/>
          </a:bodyPr>
          <a:lstStyle>
            <a:lvl1pPr marL="0" indent="0">
              <a:buNone/>
              <a:defRPr sz="315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9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18304714" cy="13716001"/>
          </a:xfrm>
        </p:spPr>
        <p:txBody>
          <a:bodyPr>
            <a:normAutofit/>
          </a:bodyPr>
          <a:lstStyle>
            <a:lvl1pPr marL="0" indent="0">
              <a:buNone/>
              <a:defRPr sz="2401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679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83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5" y="12801600"/>
            <a:ext cx="18283238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5" y="12668632"/>
            <a:ext cx="18283238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6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2531041" y="4327068"/>
            <a:ext cx="6633971" cy="553843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1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353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3" r:id="rId2"/>
    <p:sldLayoutId id="2147483804" r:id="rId3"/>
    <p:sldLayoutId id="2147483805" r:id="rId4"/>
    <p:sldLayoutId id="2147483840" r:id="rId5"/>
    <p:sldLayoutId id="2147483841" r:id="rId6"/>
    <p:sldLayoutId id="214748384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l" defTabSz="1828754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Lato Regular"/>
          <a:ea typeface="+mj-ea"/>
          <a:cs typeface="Lato Regular"/>
        </a:defRPr>
      </a:lvl1pPr>
    </p:titleStyle>
    <p:bodyStyle>
      <a:lvl1pPr marL="457189" indent="-457189" algn="l" defTabSz="182875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Lato Regular"/>
          <a:ea typeface="+mn-ea"/>
          <a:cs typeface="Lato Regular"/>
        </a:defRPr>
      </a:lvl1pPr>
      <a:lvl2pPr marL="1371566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Lato Regular"/>
          <a:ea typeface="+mn-ea"/>
          <a:cs typeface="Lato Regular"/>
        </a:defRPr>
      </a:lvl2pPr>
      <a:lvl3pPr marL="2285943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Lato Regular"/>
          <a:ea typeface="+mn-ea"/>
          <a:cs typeface="Lato Regular"/>
        </a:defRPr>
      </a:lvl3pPr>
      <a:lvl4pPr marL="3200320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Lato Regular"/>
          <a:ea typeface="+mn-ea"/>
          <a:cs typeface="Lato Regular"/>
        </a:defRPr>
      </a:lvl4pPr>
      <a:lvl5pPr marL="4114697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Lato Regular"/>
          <a:ea typeface="+mn-ea"/>
          <a:cs typeface="Lato Regular"/>
        </a:defRPr>
      </a:lvl5pPr>
      <a:lvl6pPr marL="5029074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8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6" indent="-457189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4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2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3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inz.org.nz/" TargetMode="External"/><Relationship Id="rId13" Type="http://schemas.openxmlformats.org/officeDocument/2006/relationships/hyperlink" Target="https://www.linkedin.com/company/18123884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www.facebook.com/Building-Officials-Institute-of-NZ-169878098757/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gif"/><Relationship Id="rId4" Type="http://schemas.openxmlformats.org/officeDocument/2006/relationships/diagramLayout" Target="../diagrams/layout1.xml"/><Relationship Id="rId9" Type="http://schemas.openxmlformats.org/officeDocument/2006/relationships/hyperlink" Target="mailto:events@boinz.org.nz" TargetMode="External"/><Relationship Id="rId1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26.jpeg"/><Relationship Id="rId21" Type="http://schemas.openxmlformats.org/officeDocument/2006/relationships/image" Target="../media/image37.png"/><Relationship Id="rId7" Type="http://schemas.openxmlformats.org/officeDocument/2006/relationships/hyperlink" Target="https://www.facebook.com/Building-Officials-Institute-of-NZ-169878098757/" TargetMode="External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25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11" Type="http://schemas.openxmlformats.org/officeDocument/2006/relationships/image" Target="../media/image27.png"/><Relationship Id="rId24" Type="http://schemas.openxmlformats.org/officeDocument/2006/relationships/image" Target="../media/image40.svg"/><Relationship Id="rId5" Type="http://schemas.openxmlformats.org/officeDocument/2006/relationships/hyperlink" Target="mailto:events@boinz.org.nz" TargetMode="External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4.png"/><Relationship Id="rId19" Type="http://schemas.openxmlformats.org/officeDocument/2006/relationships/image" Target="../media/image35.png"/><Relationship Id="rId4" Type="http://schemas.openxmlformats.org/officeDocument/2006/relationships/hyperlink" Target="http://www.boinz.org.nz/" TargetMode="External"/><Relationship Id="rId9" Type="http://schemas.openxmlformats.org/officeDocument/2006/relationships/hyperlink" Target="https://www.linkedin.com/company/18123884/" TargetMode="External"/><Relationship Id="rId14" Type="http://schemas.openxmlformats.org/officeDocument/2006/relationships/image" Target="../media/image30.svg"/><Relationship Id="rId22" Type="http://schemas.openxmlformats.org/officeDocument/2006/relationships/image" Target="../media/image3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TXR2zKzT64?feature=oembed" TargetMode="Externa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oinz.org.nz/Site/my-boinz/" TargetMode="External"/><Relationship Id="rId4" Type="http://schemas.openxmlformats.org/officeDocument/2006/relationships/image" Target="../media/image70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.jpe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3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2.png"/><Relationship Id="rId5" Type="http://schemas.openxmlformats.org/officeDocument/2006/relationships/image" Target="../media/image74.png"/><Relationship Id="rId10" Type="http://schemas.openxmlformats.org/officeDocument/2006/relationships/image" Target="../media/image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1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2936" y="6858005"/>
            <a:ext cx="17481176" cy="305237"/>
            <a:chOff x="10866255" y="8448874"/>
            <a:chExt cx="2738812" cy="7315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91448" rtlCol="0" anchor="ctr"/>
            <a:lstStyle/>
            <a:p>
              <a:pPr algn="ctr"/>
              <a:endParaRPr lang="en-US" sz="2701" dirty="0">
                <a:latin typeface="Lato Ligh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91448" rtlCol="0" anchor="ctr"/>
            <a:lstStyle/>
            <a:p>
              <a:pPr algn="ctr"/>
              <a:endParaRPr lang="en-US" sz="2701" dirty="0">
                <a:latin typeface="Lato Ligh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91448" rtlCol="0" anchor="ctr"/>
            <a:lstStyle/>
            <a:p>
              <a:pPr algn="ctr"/>
              <a:endParaRPr lang="en-US" sz="2701" dirty="0">
                <a:latin typeface="Lato Ligh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91448" rtlCol="0" anchor="ctr"/>
            <a:lstStyle/>
            <a:p>
              <a:pPr algn="ctr"/>
              <a:endParaRPr lang="en-US" sz="2701" dirty="0">
                <a:latin typeface="Lato Ligh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91448" rtlCol="0" anchor="ctr"/>
            <a:lstStyle/>
            <a:p>
              <a:pPr algn="ctr"/>
              <a:endParaRPr lang="en-US" sz="2701" dirty="0">
                <a:latin typeface="Lato Ligh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91448" rtlCol="0" anchor="ctr"/>
            <a:lstStyle/>
            <a:p>
              <a:pPr algn="ctr"/>
              <a:endParaRPr lang="en-US" sz="2701" dirty="0">
                <a:latin typeface="Lato Light"/>
              </a:endParaRPr>
            </a:p>
          </p:txBody>
        </p:sp>
      </p:grpSp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D7F0C88-DA59-4ABF-B161-87DC274FE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946" y="590068"/>
            <a:ext cx="5254655" cy="236596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8DFE761-62F5-41D8-9B9B-611FCCEC421C}"/>
              </a:ext>
            </a:extLst>
          </p:cNvPr>
          <p:cNvSpPr txBox="1">
            <a:spLocks/>
          </p:cNvSpPr>
          <p:nvPr/>
        </p:nvSpPr>
        <p:spPr>
          <a:xfrm>
            <a:off x="1763494" y="3093033"/>
            <a:ext cx="15515563" cy="35871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600" b="1" cap="small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Auckland Branch</a:t>
            </a:r>
          </a:p>
          <a:p>
            <a:pPr algn="ctr">
              <a:lnSpc>
                <a:spcPct val="100000"/>
              </a:lnSpc>
            </a:pPr>
            <a:r>
              <a:rPr lang="en-US" sz="9600" b="1" cap="small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Training &amp; Networking Event</a:t>
            </a:r>
            <a:endParaRPr lang="en-NZ" sz="96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B16B9BE0-C070-4CF5-B7ED-F5DE46329BF6}"/>
              </a:ext>
            </a:extLst>
          </p:cNvPr>
          <p:cNvSpPr txBox="1">
            <a:spLocks/>
          </p:cNvSpPr>
          <p:nvPr/>
        </p:nvSpPr>
        <p:spPr>
          <a:xfrm>
            <a:off x="2402542" y="9238713"/>
            <a:ext cx="14809694" cy="222696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Alexandra Park, Greenlane, Auckland</a:t>
            </a:r>
          </a:p>
          <a:p>
            <a:pPr algn="ctr"/>
            <a:r>
              <a:rPr lang="en-NZ" sz="6000" b="1" dirty="0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Wednesday, 17 July 2019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CB37A87-7363-473D-AD4C-5AC60AD22BDA}"/>
              </a:ext>
            </a:extLst>
          </p:cNvPr>
          <p:cNvSpPr txBox="1">
            <a:spLocks/>
          </p:cNvSpPr>
          <p:nvPr/>
        </p:nvSpPr>
        <p:spPr>
          <a:xfrm>
            <a:off x="4166245" y="7724261"/>
            <a:ext cx="11349318" cy="1240446"/>
          </a:xfrm>
          <a:prstGeom prst="rect">
            <a:avLst/>
          </a:prstGeom>
        </p:spPr>
        <p:txBody>
          <a:bodyPr vert="horz" lIns="96012" tIns="48006" rIns="96012" bIns="48006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4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Presented by - Nick Hill, Chief Executive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9B06ED2-69C1-426D-8BD9-8B2A3F8E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36" y="11724216"/>
            <a:ext cx="1692488" cy="1766567"/>
          </a:xfrm>
          <a:prstGeom prst="rect">
            <a:avLst/>
          </a:prstGeom>
        </p:spPr>
      </p:pic>
      <p:pic>
        <p:nvPicPr>
          <p:cNvPr id="26" name="Picture 2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E1E6BE9F-CBB4-48FF-804F-982331B3D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587" y="11930538"/>
            <a:ext cx="2617432" cy="1095551"/>
          </a:xfrm>
          <a:prstGeom prst="rect">
            <a:avLst/>
          </a:prstGeom>
        </p:spPr>
      </p:pic>
      <p:pic>
        <p:nvPicPr>
          <p:cNvPr id="27" name="Picture 26" descr="A close up of a logo&#10;&#10;Description generated with high confidence">
            <a:extLst>
              <a:ext uri="{FF2B5EF4-FFF2-40B4-BE49-F238E27FC236}">
                <a16:creationId xmlns:a16="http://schemas.microsoft.com/office/drawing/2014/main" id="{00B41F70-D99D-41E0-9D85-DB73A3E2E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43597" y="11724216"/>
            <a:ext cx="3337414" cy="150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5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AGM 2019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F179B06-2959-41EA-BC61-D859C87B4185}"/>
              </a:ext>
            </a:extLst>
          </p:cNvPr>
          <p:cNvSpPr/>
          <p:nvPr/>
        </p:nvSpPr>
        <p:spPr>
          <a:xfrm>
            <a:off x="4" y="1644579"/>
            <a:ext cx="15922487" cy="2149164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5" y="2012490"/>
            <a:ext cx="15222254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8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CEO’s Report Overview</a:t>
            </a:r>
            <a:endParaRPr lang="en-NZ" sz="48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B1BEC8-BDA5-4102-B725-6B144E492630}"/>
              </a:ext>
            </a:extLst>
          </p:cNvPr>
          <p:cNvSpPr txBox="1">
            <a:spLocks/>
          </p:cNvSpPr>
          <p:nvPr/>
        </p:nvSpPr>
        <p:spPr>
          <a:xfrm>
            <a:off x="108145" y="4161654"/>
            <a:ext cx="17494055" cy="92800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Advocacy message linked to our Vision Statement </a:t>
            </a:r>
            <a:r>
              <a:rPr lang="en-N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in respect of raising build performance and quality and encouraging the right behaviours.</a:t>
            </a:r>
          </a:p>
          <a:p>
            <a:pPr marL="1435064" lvl="1" indent="-977876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LBP’s to lift skills and knowledge through a tiered licencing career pathway</a:t>
            </a:r>
          </a:p>
          <a:p>
            <a:pPr marL="1435064" lvl="1" indent="-977876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Improved building code awareness producing improved consent applications</a:t>
            </a:r>
          </a:p>
          <a:p>
            <a:pPr marL="1435064" lvl="1" indent="-977876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Independent 3</a:t>
            </a:r>
            <a:r>
              <a:rPr lang="en-NZ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rd</a:t>
            </a: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 Party Certification for critical building product in areas of structure, cladding, fire and health</a:t>
            </a:r>
          </a:p>
          <a:p>
            <a:pPr marL="717532" indent="-660383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N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Thank you for your 2018 support</a:t>
            </a:r>
            <a:r>
              <a:rPr lang="en-N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. </a:t>
            </a:r>
            <a:r>
              <a:rPr lang="en-N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Strength is in our collective membership. </a:t>
            </a:r>
            <a:r>
              <a:rPr lang="en-N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Together we add value to how we perform and serve.</a:t>
            </a: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7DE604D4-229D-4DBB-967D-D48FEC375CB3}"/>
              </a:ext>
            </a:extLst>
          </p:cNvPr>
          <p:cNvSpPr/>
          <p:nvPr/>
        </p:nvSpPr>
        <p:spPr>
          <a:xfrm>
            <a:off x="395534" y="103964"/>
            <a:ext cx="1165082" cy="138512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63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Annual Financial Report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pic>
        <p:nvPicPr>
          <p:cNvPr id="4" name="Graphic 3" descr="Coins">
            <a:extLst>
              <a:ext uri="{FF2B5EF4-FFF2-40B4-BE49-F238E27FC236}">
                <a16:creationId xmlns:a16="http://schemas.microsoft.com/office/drawing/2014/main" id="{D19FC2AF-B116-4D15-B700-CE5E09B37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278" y="177294"/>
            <a:ext cx="1427371" cy="14273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B5E96DE-759A-49A2-8006-0A76D027707F}"/>
              </a:ext>
            </a:extLst>
          </p:cNvPr>
          <p:cNvGrpSpPr/>
          <p:nvPr/>
        </p:nvGrpSpPr>
        <p:grpSpPr>
          <a:xfrm>
            <a:off x="3624073" y="1379384"/>
            <a:ext cx="10163646" cy="11472968"/>
            <a:chOff x="3624073" y="1379384"/>
            <a:chExt cx="10163646" cy="11472968"/>
          </a:xfrm>
        </p:grpSpPr>
        <p:sp>
          <p:nvSpPr>
            <p:cNvPr id="9" name="Rectangle 8"/>
            <p:cNvSpPr/>
            <p:nvPr/>
          </p:nvSpPr>
          <p:spPr>
            <a:xfrm>
              <a:off x="8522889" y="1379384"/>
              <a:ext cx="1165082" cy="685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22" tIns="34263" rIns="68522" bIns="34263" rtlCol="0" anchor="ctr"/>
            <a:lstStyle/>
            <a:p>
              <a:pPr algn="ctr"/>
              <a:endParaRPr lang="en-US" sz="2701" dirty="0">
                <a:solidFill>
                  <a:schemeClr val="accent2"/>
                </a:solidFill>
                <a:highlight>
                  <a:srgbClr val="FFFF00"/>
                </a:highlight>
                <a:latin typeface="Open Sans Light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42BD051-21E6-4F81-A2FC-00B8CE04D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4073" y="2176253"/>
              <a:ext cx="10163646" cy="10676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548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Annual Financial Report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pic>
        <p:nvPicPr>
          <p:cNvPr id="4" name="Graphic 3" descr="Coins">
            <a:extLst>
              <a:ext uri="{FF2B5EF4-FFF2-40B4-BE49-F238E27FC236}">
                <a16:creationId xmlns:a16="http://schemas.microsoft.com/office/drawing/2014/main" id="{D19FC2AF-B116-4D15-B700-CE5E09B37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278" y="177294"/>
            <a:ext cx="1427371" cy="1427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F0143A-CEC3-4A82-97E9-9E804918A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074" y="2116491"/>
            <a:ext cx="11972711" cy="1073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5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Strategic Platforms Review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97332"/>
            <a:ext cx="1674295" cy="753869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EB9F3F-E2EE-4422-BE3C-09A01B7C4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6" y="1527492"/>
            <a:ext cx="15996588" cy="119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1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61458" y="1385678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54074" y="171201"/>
            <a:ext cx="18179851" cy="99258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NZ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Personal Development for BOINZ Members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353" y="12695973"/>
            <a:ext cx="1674295" cy="7538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3D757DF-C30E-44F2-9C18-CF4EC7848F65}"/>
              </a:ext>
            </a:extLst>
          </p:cNvPr>
          <p:cNvSpPr txBox="1">
            <a:spLocks/>
          </p:cNvSpPr>
          <p:nvPr/>
        </p:nvSpPr>
        <p:spPr>
          <a:xfrm>
            <a:off x="1573140" y="1342676"/>
            <a:ext cx="16306800" cy="1981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7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Lato Regular"/>
                <a:ea typeface="+mj-ea"/>
                <a:cs typeface="Lato Regular"/>
              </a:defRPr>
            </a:lvl1pPr>
          </a:lstStyle>
          <a:p>
            <a:pPr algn="ctr"/>
            <a:r>
              <a:rPr lang="en-US" sz="4000" b="1" dirty="0">
                <a:solidFill>
                  <a:schemeClr val="accent4"/>
                </a:solidFill>
                <a:latin typeface="Lato Light"/>
              </a:rPr>
              <a:t>PERCEPTIONS -- </a:t>
            </a:r>
            <a:r>
              <a:rPr lang="en-US" sz="4000" b="1" i="1" dirty="0">
                <a:solidFill>
                  <a:schemeClr val="accent4"/>
                </a:solidFill>
                <a:latin typeface="Lato Light"/>
              </a:rPr>
              <a:t>How does the average “punter” see us </a:t>
            </a:r>
            <a:r>
              <a:rPr lang="en-US" b="1" i="1" dirty="0">
                <a:solidFill>
                  <a:schemeClr val="accent4"/>
                </a:solidFill>
                <a:latin typeface="Lato Light"/>
              </a:rPr>
              <a:t>!!</a:t>
            </a:r>
            <a:endParaRPr lang="en-NZ" dirty="0">
              <a:solidFill>
                <a:schemeClr val="accent4"/>
              </a:solidFill>
              <a:latin typeface="Lato Ligh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F5B9DE-9E17-4243-A3DF-87913D33C205}"/>
              </a:ext>
            </a:extLst>
          </p:cNvPr>
          <p:cNvSpPr txBox="1">
            <a:spLocks/>
          </p:cNvSpPr>
          <p:nvPr/>
        </p:nvSpPr>
        <p:spPr>
          <a:xfrm>
            <a:off x="997738" y="3274474"/>
            <a:ext cx="16306800" cy="9763156"/>
          </a:xfrm>
          <a:prstGeom prst="rect">
            <a:avLst/>
          </a:prstGeom>
        </p:spPr>
        <p:txBody>
          <a:bodyPr/>
          <a:lstStyle>
            <a:lvl1pPr marL="457189" indent="-457189" algn="l" defTabSz="182875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1371566" indent="-457189" algn="l" defTabSz="18287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2pPr>
            <a:lvl3pPr marL="2285943" indent="-457189" algn="l" defTabSz="18287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3pPr>
            <a:lvl4pPr marL="3200320" indent="-457189" algn="l" defTabSz="18287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4pPr>
            <a:lvl5pPr marL="4114697" indent="-457189" algn="l" defTabSz="18287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5pPr>
            <a:lvl6pPr marL="5029074" indent="-457189" algn="l" defTabSz="18287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452" indent="-457189" algn="l" defTabSz="18287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828" indent="-457189" algn="l" defTabSz="18287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206" indent="-457189" algn="l" defTabSz="18287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u="sng" dirty="0">
                <a:latin typeface="Calibri" pitchFamily="34" charset="0"/>
              </a:rPr>
              <a:t>Historically</a:t>
            </a:r>
            <a:r>
              <a:rPr lang="en-US" sz="3200" b="1" dirty="0">
                <a:latin typeface="Calibri" pitchFamily="34" charset="0"/>
              </a:rPr>
              <a:t>:                                                 The Reality</a:t>
            </a:r>
          </a:p>
          <a:p>
            <a:pPr marL="638176" indent="-638176">
              <a:buFont typeface="Arial" panose="020B0604020202020204" pitchFamily="34" charset="0"/>
              <a:buNone/>
              <a:tabLst>
                <a:tab pos="11471276" algn="l"/>
              </a:tabLst>
              <a:defRPr/>
            </a:pPr>
            <a:r>
              <a:rPr lang="en-US" sz="3200" dirty="0">
                <a:latin typeface="Calibri" pitchFamily="34" charset="0"/>
              </a:rPr>
              <a:t>- BCO”s = Policemen!!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3200" dirty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Calibri" pitchFamily="34" charset="0"/>
              </a:rPr>
              <a:t>- BCO”s = “Clipboard Charlies”!!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3200" dirty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Calibri" pitchFamily="34" charset="0"/>
              </a:rPr>
              <a:t>-BCO”s = Failed Chippies ?? </a:t>
            </a:r>
          </a:p>
          <a:p>
            <a:pPr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3200" b="1" u="sng" dirty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200" b="1" u="sng" dirty="0">
                <a:latin typeface="Calibri" pitchFamily="34" charset="0"/>
              </a:rPr>
              <a:t>A Professional Culture for BOINZ Members: </a:t>
            </a:r>
          </a:p>
          <a:p>
            <a:pPr indent="609600"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Calibri" pitchFamily="34" charset="0"/>
              </a:rPr>
              <a:t>		-   “Masters of the Code” = Risk Mitigation</a:t>
            </a:r>
          </a:p>
          <a:p>
            <a:pPr indent="609600"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Calibri" pitchFamily="34" charset="0"/>
              </a:rPr>
              <a:t>		-    Consistency	</a:t>
            </a:r>
          </a:p>
          <a:p>
            <a:pPr indent="609600"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Calibri" pitchFamily="34" charset="0"/>
              </a:rPr>
              <a:t>		-    Drivers and supporters of </a:t>
            </a:r>
            <a:r>
              <a:rPr lang="en-US" sz="3200" u="sng" dirty="0">
                <a:latin typeface="Calibri" pitchFamily="34" charset="0"/>
              </a:rPr>
              <a:t>industry betterment</a:t>
            </a:r>
          </a:p>
          <a:p>
            <a:pPr indent="609600"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Calibri" pitchFamily="34" charset="0"/>
              </a:rPr>
              <a:t>		-    Supporters of industry success</a:t>
            </a:r>
          </a:p>
          <a:p>
            <a:pPr indent="609600"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Calibri" pitchFamily="34" charset="0"/>
              </a:rPr>
              <a:t>		-    Promoters and deliverers of Public Confidence</a:t>
            </a:r>
          </a:p>
          <a:p>
            <a:pPr>
              <a:buFontTx/>
              <a:buChar char="-"/>
              <a:defRPr/>
            </a:pPr>
            <a:endParaRPr lang="en-US" sz="3200" dirty="0">
              <a:latin typeface="Calibri" pitchFamily="34" charset="0"/>
            </a:endParaRPr>
          </a:p>
          <a:p>
            <a:pPr marL="9496426" indent="-638176"/>
            <a:endParaRPr lang="en-NZ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C34695-8AC2-4759-A085-A5C200754DDE}"/>
              </a:ext>
            </a:extLst>
          </p:cNvPr>
          <p:cNvCxnSpPr/>
          <p:nvPr/>
        </p:nvCxnSpPr>
        <p:spPr>
          <a:xfrm flipV="1">
            <a:off x="7621043" y="6119306"/>
            <a:ext cx="2447926" cy="0"/>
          </a:xfrm>
          <a:prstGeom prst="straightConnector1">
            <a:avLst/>
          </a:prstGeom>
          <a:ln w="730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C7B668C-37F4-4A44-87C0-5B33FC5712F9}"/>
              </a:ext>
            </a:extLst>
          </p:cNvPr>
          <p:cNvSpPr/>
          <p:nvPr/>
        </p:nvSpPr>
        <p:spPr>
          <a:xfrm>
            <a:off x="9060459" y="3959214"/>
            <a:ext cx="6332986" cy="4204764"/>
          </a:xfrm>
          <a:prstGeom prst="triangle">
            <a:avLst>
              <a:gd name="adj" fmla="val 50000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2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3CA4DA-6F1D-4C44-82AF-312951BC1E32}"/>
              </a:ext>
            </a:extLst>
          </p:cNvPr>
          <p:cNvCxnSpPr/>
          <p:nvPr/>
        </p:nvCxnSpPr>
        <p:spPr>
          <a:xfrm>
            <a:off x="9780538" y="7271582"/>
            <a:ext cx="48965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151F7C-8A22-4462-B842-E4B3C4422999}"/>
              </a:ext>
            </a:extLst>
          </p:cNvPr>
          <p:cNvCxnSpPr/>
          <p:nvPr/>
        </p:nvCxnSpPr>
        <p:spPr>
          <a:xfrm>
            <a:off x="10356602" y="6407486"/>
            <a:ext cx="37444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6DB4D5-6A79-465D-872D-BB4EFFC26513}"/>
              </a:ext>
            </a:extLst>
          </p:cNvPr>
          <p:cNvCxnSpPr/>
          <p:nvPr/>
        </p:nvCxnSpPr>
        <p:spPr>
          <a:xfrm>
            <a:off x="10932666" y="5687406"/>
            <a:ext cx="25922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1781F5-4076-4962-978E-AE103E3DB9ED}"/>
              </a:ext>
            </a:extLst>
          </p:cNvPr>
          <p:cNvCxnSpPr/>
          <p:nvPr/>
        </p:nvCxnSpPr>
        <p:spPr>
          <a:xfrm>
            <a:off x="11508730" y="4967326"/>
            <a:ext cx="14401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148522-0D4B-4D68-A546-1C5CC8013057}"/>
              </a:ext>
            </a:extLst>
          </p:cNvPr>
          <p:cNvSpPr txBox="1"/>
          <p:nvPr/>
        </p:nvSpPr>
        <p:spPr>
          <a:xfrm>
            <a:off x="12660858" y="407361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Acts &amp; Regulations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32F4C-85AF-4CC5-9B9D-9DC853796BD5}"/>
              </a:ext>
            </a:extLst>
          </p:cNvPr>
          <p:cNvSpPr txBox="1"/>
          <p:nvPr/>
        </p:nvSpPr>
        <p:spPr>
          <a:xfrm>
            <a:off x="13236922" y="493771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BCA/BCO’s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8D9E81-89B2-4568-9D5D-E55205E4EFBC}"/>
              </a:ext>
            </a:extLst>
          </p:cNvPr>
          <p:cNvSpPr txBox="1"/>
          <p:nvPr/>
        </p:nvSpPr>
        <p:spPr>
          <a:xfrm>
            <a:off x="13957002" y="566882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Professions (Architects/Engineers)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05BE49-453D-4ADD-80CD-1CFA678AF381}"/>
              </a:ext>
            </a:extLst>
          </p:cNvPr>
          <p:cNvSpPr txBox="1"/>
          <p:nvPr/>
        </p:nvSpPr>
        <p:spPr>
          <a:xfrm>
            <a:off x="14389050" y="655150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Key Trades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E3716-B698-4208-83BE-D4ABAB020704}"/>
              </a:ext>
            </a:extLst>
          </p:cNvPr>
          <p:cNvSpPr txBox="1"/>
          <p:nvPr/>
        </p:nvSpPr>
        <p:spPr>
          <a:xfrm>
            <a:off x="15109130" y="738598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alibri" pitchFamily="34" charset="0"/>
              </a:rPr>
              <a:t>Sub Trades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81C6B-63E3-40F6-B190-D2FBC79834F2}"/>
              </a:ext>
            </a:extLst>
          </p:cNvPr>
          <p:cNvCxnSpPr/>
          <p:nvPr/>
        </p:nvCxnSpPr>
        <p:spPr>
          <a:xfrm>
            <a:off x="12228810" y="5687406"/>
            <a:ext cx="0" cy="1584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00F19D-1D92-4BAE-85A8-01D199947E2C}"/>
              </a:ext>
            </a:extLst>
          </p:cNvPr>
          <p:cNvCxnSpPr/>
          <p:nvPr/>
        </p:nvCxnSpPr>
        <p:spPr>
          <a:xfrm>
            <a:off x="11076682" y="6407486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AEF5F8-C007-4454-A44D-84BE682605EE}"/>
              </a:ext>
            </a:extLst>
          </p:cNvPr>
          <p:cNvCxnSpPr/>
          <p:nvPr/>
        </p:nvCxnSpPr>
        <p:spPr>
          <a:xfrm>
            <a:off x="13380938" y="6407486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F14C1B-0FC2-4119-AEF2-573487E4CEDC}"/>
              </a:ext>
            </a:extLst>
          </p:cNvPr>
          <p:cNvCxnSpPr/>
          <p:nvPr/>
        </p:nvCxnSpPr>
        <p:spPr>
          <a:xfrm>
            <a:off x="9780538" y="7271582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BB7FEA-B4BB-4DB4-88D8-5BF9827C556C}"/>
              </a:ext>
            </a:extLst>
          </p:cNvPr>
          <p:cNvCxnSpPr/>
          <p:nvPr/>
        </p:nvCxnSpPr>
        <p:spPr>
          <a:xfrm>
            <a:off x="10500618" y="7271582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2E2333-19C8-443E-9DA7-9F74E2D9E5A0}"/>
              </a:ext>
            </a:extLst>
          </p:cNvPr>
          <p:cNvCxnSpPr/>
          <p:nvPr/>
        </p:nvCxnSpPr>
        <p:spPr>
          <a:xfrm>
            <a:off x="11220698" y="7271582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08B131-46FD-4D68-8BA1-49FDB57F0C04}"/>
              </a:ext>
            </a:extLst>
          </p:cNvPr>
          <p:cNvCxnSpPr/>
          <p:nvPr/>
        </p:nvCxnSpPr>
        <p:spPr>
          <a:xfrm>
            <a:off x="11940778" y="7271582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3A5CE1-3C74-4424-8FE5-07E2C1F23565}"/>
              </a:ext>
            </a:extLst>
          </p:cNvPr>
          <p:cNvCxnSpPr/>
          <p:nvPr/>
        </p:nvCxnSpPr>
        <p:spPr>
          <a:xfrm>
            <a:off x="12660858" y="7271582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E3F0D9-E1C6-44E7-A6DC-DED5AE451153}"/>
              </a:ext>
            </a:extLst>
          </p:cNvPr>
          <p:cNvCxnSpPr/>
          <p:nvPr/>
        </p:nvCxnSpPr>
        <p:spPr>
          <a:xfrm>
            <a:off x="13380938" y="7271582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0BFBE6-A9EE-42CB-BBD5-26CC452C7364}"/>
              </a:ext>
            </a:extLst>
          </p:cNvPr>
          <p:cNvCxnSpPr/>
          <p:nvPr/>
        </p:nvCxnSpPr>
        <p:spPr>
          <a:xfrm>
            <a:off x="14101018" y="7271582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2569119-66E3-4FBD-98D4-025CFB8179C7}"/>
              </a:ext>
            </a:extLst>
          </p:cNvPr>
          <p:cNvCxnSpPr/>
          <p:nvPr/>
        </p:nvCxnSpPr>
        <p:spPr>
          <a:xfrm>
            <a:off x="14677082" y="7271582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040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  <p:bldP spid="5" grpId="0"/>
      <p:bldP spid="6" grpId="0"/>
      <p:bldP spid="8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1">
            <a:extLst>
              <a:ext uri="{FF2B5EF4-FFF2-40B4-BE49-F238E27FC236}">
                <a16:creationId xmlns:a16="http://schemas.microsoft.com/office/drawing/2014/main" id="{9877AE66-2892-44E0-846D-CEADB07FCEC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12036" y="12362763"/>
            <a:ext cx="8547652" cy="1080961"/>
          </a:xfrm>
          <a:prstGeom prst="homePlate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 dirty="0">
              <a:latin typeface="Lato Ligh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177900E-93B3-411D-92ED-28A7848B5078}"/>
              </a:ext>
            </a:extLst>
          </p:cNvPr>
          <p:cNvSpPr txBox="1"/>
          <p:nvPr/>
        </p:nvSpPr>
        <p:spPr>
          <a:xfrm>
            <a:off x="99390" y="12533692"/>
            <a:ext cx="826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n-N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Freeform 1">
            <a:extLst>
              <a:ext uri="{FF2B5EF4-FFF2-40B4-BE49-F238E27FC236}">
                <a16:creationId xmlns:a16="http://schemas.microsoft.com/office/drawing/2014/main" id="{5DD8A62E-B469-4098-8873-15B1DE940FD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02976" y="11161020"/>
            <a:ext cx="8547652" cy="1080961"/>
          </a:xfrm>
          <a:prstGeom prst="homePlate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 dirty="0">
              <a:latin typeface="Lato Light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127416A-D739-4A57-A7B8-F5DB1E0DFCB4}"/>
              </a:ext>
            </a:extLst>
          </p:cNvPr>
          <p:cNvSpPr txBox="1"/>
          <p:nvPr/>
        </p:nvSpPr>
        <p:spPr>
          <a:xfrm>
            <a:off x="490330" y="11331949"/>
            <a:ext cx="826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Vocational Qualifications</a:t>
            </a:r>
            <a:endParaRPr lang="en-N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Freeform 1">
            <a:extLst>
              <a:ext uri="{FF2B5EF4-FFF2-40B4-BE49-F238E27FC236}">
                <a16:creationId xmlns:a16="http://schemas.microsoft.com/office/drawing/2014/main" id="{F90E6F60-9404-45FB-8B03-731C0AD8AED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93308" y="9990053"/>
            <a:ext cx="8547652" cy="1080961"/>
          </a:xfrm>
          <a:prstGeom prst="homePlate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 dirty="0">
              <a:latin typeface="Lato Ligh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BA7ACBD-C772-4CB6-97CF-8F0A257111EA}"/>
              </a:ext>
            </a:extLst>
          </p:cNvPr>
          <p:cNvSpPr txBox="1"/>
          <p:nvPr/>
        </p:nvSpPr>
        <p:spPr>
          <a:xfrm>
            <a:off x="980662" y="10160982"/>
            <a:ext cx="826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Experience</a:t>
            </a:r>
            <a:endParaRPr lang="en-N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Freeform 1">
            <a:extLst>
              <a:ext uri="{FF2B5EF4-FFF2-40B4-BE49-F238E27FC236}">
                <a16:creationId xmlns:a16="http://schemas.microsoft.com/office/drawing/2014/main" id="{5F54A060-47F6-4631-BD11-5CB7490230B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84248" y="8776987"/>
            <a:ext cx="8547652" cy="1080961"/>
          </a:xfrm>
          <a:prstGeom prst="homePlate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 dirty="0">
              <a:latin typeface="Lato Ligh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9459E56-9887-4FED-8E64-5E96A27D6CFF}"/>
              </a:ext>
            </a:extLst>
          </p:cNvPr>
          <p:cNvSpPr txBox="1"/>
          <p:nvPr/>
        </p:nvSpPr>
        <p:spPr>
          <a:xfrm>
            <a:off x="1371602" y="8947916"/>
            <a:ext cx="866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 a professional institute/association</a:t>
            </a:r>
            <a:endParaRPr lang="en-N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Freeform 1">
            <a:extLst>
              <a:ext uri="{FF2B5EF4-FFF2-40B4-BE49-F238E27FC236}">
                <a16:creationId xmlns:a16="http://schemas.microsoft.com/office/drawing/2014/main" id="{8D523C08-2544-44C6-ABB0-D866AD1DDE6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047464" y="7602917"/>
            <a:ext cx="8547652" cy="1080961"/>
          </a:xfrm>
          <a:prstGeom prst="homePlate">
            <a:avLst/>
          </a:prstGeom>
          <a:solidFill>
            <a:schemeClr val="accent4"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 dirty="0">
              <a:latin typeface="Lato Light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06E463C-E945-4698-9953-9345E7B21689}"/>
              </a:ext>
            </a:extLst>
          </p:cNvPr>
          <p:cNvSpPr txBox="1"/>
          <p:nvPr/>
        </p:nvSpPr>
        <p:spPr>
          <a:xfrm>
            <a:off x="1934818" y="7773846"/>
            <a:ext cx="826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Sponsored Training</a:t>
            </a:r>
            <a:endParaRPr lang="en-N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Freeform 1">
            <a:extLst>
              <a:ext uri="{FF2B5EF4-FFF2-40B4-BE49-F238E27FC236}">
                <a16:creationId xmlns:a16="http://schemas.microsoft.com/office/drawing/2014/main" id="{940FBDF4-18F1-4E48-B2CA-301C7424949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25150" y="6428847"/>
            <a:ext cx="8547652" cy="1080961"/>
          </a:xfrm>
          <a:prstGeom prst="homePlate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 dirty="0">
              <a:latin typeface="Lato Ligh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9AF6D1D-B85B-47F6-8FF7-789E0A52319D}"/>
              </a:ext>
            </a:extLst>
          </p:cNvPr>
          <p:cNvSpPr txBox="1"/>
          <p:nvPr/>
        </p:nvSpPr>
        <p:spPr>
          <a:xfrm>
            <a:off x="2312504" y="6599776"/>
            <a:ext cx="826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Training Investment</a:t>
            </a:r>
            <a:endParaRPr lang="en-N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Freeform 1">
            <a:extLst>
              <a:ext uri="{FF2B5EF4-FFF2-40B4-BE49-F238E27FC236}">
                <a16:creationId xmlns:a16="http://schemas.microsoft.com/office/drawing/2014/main" id="{1ED8211A-2C44-4B66-A387-D15A944CC19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955237" y="5227105"/>
            <a:ext cx="8547652" cy="1080961"/>
          </a:xfrm>
          <a:prstGeom prst="homePlat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 dirty="0">
              <a:latin typeface="Lato Ligh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991D55D-BA7D-4F94-B29D-5052CFE3E1DF}"/>
              </a:ext>
            </a:extLst>
          </p:cNvPr>
          <p:cNvSpPr txBox="1"/>
          <p:nvPr/>
        </p:nvSpPr>
        <p:spPr>
          <a:xfrm>
            <a:off x="2842591" y="5398034"/>
            <a:ext cx="826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Competency Training </a:t>
            </a:r>
            <a:endParaRPr lang="en-N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8B454994-C5D8-4850-84C1-108FE0AD48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346177" y="4053035"/>
            <a:ext cx="8547652" cy="1080961"/>
          </a:xfrm>
          <a:prstGeom prst="homePlate">
            <a:avLst/>
          </a:prstGeom>
          <a:solidFill>
            <a:srgbClr val="9BBB5C">
              <a:alpha val="8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 dirty="0">
              <a:latin typeface="Lato Light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6E4BDE4-A179-484A-B38E-C33C8B56890B}"/>
              </a:ext>
            </a:extLst>
          </p:cNvPr>
          <p:cNvSpPr txBox="1"/>
          <p:nvPr/>
        </p:nvSpPr>
        <p:spPr>
          <a:xfrm>
            <a:off x="3233531" y="4223964"/>
            <a:ext cx="826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Education </a:t>
            </a:r>
            <a:endParaRPr lang="en-N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D1B3598-D81C-4598-91A3-6B0A0EB5C56B}"/>
              </a:ext>
            </a:extLst>
          </p:cNvPr>
          <p:cNvSpPr/>
          <p:nvPr/>
        </p:nvSpPr>
        <p:spPr>
          <a:xfrm>
            <a:off x="8561458" y="1385678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58A8B6A-43B0-4254-B82B-3A7CD071B7D7}"/>
              </a:ext>
            </a:extLst>
          </p:cNvPr>
          <p:cNvSpPr txBox="1"/>
          <p:nvPr/>
        </p:nvSpPr>
        <p:spPr>
          <a:xfrm>
            <a:off x="54074" y="171201"/>
            <a:ext cx="18179851" cy="99258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NZ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Personal Development for BOINZ Members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47A2AEE-F48E-4F8E-A004-009EDD165DAB}"/>
              </a:ext>
            </a:extLst>
          </p:cNvPr>
          <p:cNvSpPr txBox="1"/>
          <p:nvPr/>
        </p:nvSpPr>
        <p:spPr>
          <a:xfrm>
            <a:off x="3870169" y="1777201"/>
            <a:ext cx="10759701" cy="1546581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NZ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Career Pathways</a:t>
            </a:r>
          </a:p>
          <a:p>
            <a:pPr algn="ctr"/>
            <a:r>
              <a:rPr lang="en-NZ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The Making of the Professional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79F7198C-1F5A-4413-AB2D-6F2D59475C81}"/>
              </a:ext>
            </a:extLst>
          </p:cNvPr>
          <p:cNvSpPr/>
          <p:nvPr/>
        </p:nvSpPr>
        <p:spPr>
          <a:xfrm>
            <a:off x="12178747" y="3796748"/>
            <a:ext cx="602972" cy="9721535"/>
          </a:xfrm>
          <a:prstGeom prst="up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2BDBE7D-16F4-4D77-BBDD-335D5A248741}"/>
              </a:ext>
            </a:extLst>
          </p:cNvPr>
          <p:cNvSpPr txBox="1"/>
          <p:nvPr/>
        </p:nvSpPr>
        <p:spPr>
          <a:xfrm>
            <a:off x="12676230" y="5459824"/>
            <a:ext cx="5286552" cy="4131904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NZ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Career</a:t>
            </a:r>
          </a:p>
          <a:p>
            <a:pPr algn="ctr"/>
            <a:r>
              <a:rPr lang="en-NZ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Challenges</a:t>
            </a:r>
          </a:p>
          <a:p>
            <a:pPr algn="ctr"/>
            <a:r>
              <a:rPr lang="en-NZ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&amp;</a:t>
            </a:r>
          </a:p>
          <a:p>
            <a:pPr algn="ctr"/>
            <a:r>
              <a:rPr lang="en-NZ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Advancement</a:t>
            </a:r>
          </a:p>
          <a:p>
            <a:pPr algn="ctr"/>
            <a:endParaRPr lang="en-NZ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pic>
        <p:nvPicPr>
          <p:cNvPr id="11" name="Graphic 10" descr="Dollar">
            <a:extLst>
              <a:ext uri="{FF2B5EF4-FFF2-40B4-BE49-F238E27FC236}">
                <a16:creationId xmlns:a16="http://schemas.microsoft.com/office/drawing/2014/main" id="{D4A2D90C-90AD-4E36-87DD-1192F9E3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13966203" y="8877135"/>
            <a:ext cx="1924725" cy="19247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9" name="Arrow: Up 138">
            <a:extLst>
              <a:ext uri="{FF2B5EF4-FFF2-40B4-BE49-F238E27FC236}">
                <a16:creationId xmlns:a16="http://schemas.microsoft.com/office/drawing/2014/main" id="{7062D984-4522-4666-A50E-779630FFC2A5}"/>
              </a:ext>
            </a:extLst>
          </p:cNvPr>
          <p:cNvSpPr/>
          <p:nvPr/>
        </p:nvSpPr>
        <p:spPr>
          <a:xfrm>
            <a:off x="15592755" y="9079643"/>
            <a:ext cx="795656" cy="1556611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1" name="Picture 14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29BC414-7606-458A-B79B-7DD23F3FF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777" y="12771067"/>
            <a:ext cx="1674295" cy="7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121" grpId="0" animBg="1"/>
      <p:bldP spid="122" grpId="0"/>
      <p:bldP spid="123" grpId="0" animBg="1"/>
      <p:bldP spid="124" grpId="0"/>
      <p:bldP spid="125" grpId="0" animBg="1"/>
      <p:bldP spid="126" grpId="0"/>
      <p:bldP spid="127" grpId="0" animBg="1"/>
      <p:bldP spid="128" grpId="0"/>
      <p:bldP spid="129" grpId="0" animBg="1"/>
      <p:bldP spid="130" grpId="0"/>
      <p:bldP spid="131" grpId="0" animBg="1"/>
      <p:bldP spid="132" grpId="0"/>
      <p:bldP spid="133" grpId="0" animBg="1"/>
      <p:bldP spid="134" grpId="0"/>
      <p:bldP spid="135" grpId="0" animBg="1"/>
      <p:bldP spid="136" grpId="0"/>
      <p:bldP spid="137" grpId="0"/>
      <p:bldP spid="7" grpId="0" animBg="1"/>
      <p:bldP spid="138" grpId="0"/>
      <p:bldP spid="1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EA61CF4-2E0F-48C9-899A-814D94D60B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714" y="-1"/>
            <a:ext cx="18304714" cy="13716001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933822-EC76-45AC-9F9D-1E191588A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71263"/>
              </p:ext>
            </p:extLst>
          </p:nvPr>
        </p:nvGraphicFramePr>
        <p:xfrm>
          <a:off x="648931" y="1828802"/>
          <a:ext cx="16990137" cy="11731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90137">
                  <a:extLst>
                    <a:ext uri="{9D8B030D-6E8A-4147-A177-3AD203B41FA5}">
                      <a16:colId xmlns:a16="http://schemas.microsoft.com/office/drawing/2014/main" val="1013906271"/>
                    </a:ext>
                  </a:extLst>
                </a:gridCol>
              </a:tblGrid>
              <a:tr h="111792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NZ" sz="4800" dirty="0">
                          <a:effectLst/>
                        </a:rPr>
                        <a:t>Millennials and Generation Z don’t just work for a </a:t>
                      </a:r>
                      <a:r>
                        <a:rPr lang="en-NZ" sz="4800" dirty="0" err="1">
                          <a:effectLst/>
                        </a:rPr>
                        <a:t>paycheck</a:t>
                      </a:r>
                      <a:r>
                        <a:rPr lang="en-NZ" sz="4800" dirty="0">
                          <a:effectLst/>
                        </a:rPr>
                        <a:t> — they want a purpose</a:t>
                      </a:r>
                    </a:p>
                    <a:p>
                      <a:pPr marL="342900" lvl="0" indent="-342900">
                        <a:lnSpc>
                          <a:spcPts val="2025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en-NZ" sz="4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NZ" sz="4800" dirty="0">
                          <a:effectLst/>
                        </a:rPr>
                        <a:t>Millennials and Generation Z are no longer pursuing job satisfaction — they are pursuing development.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NZ" sz="4800" dirty="0">
                          <a:effectLst/>
                        </a:rPr>
                        <a:t>Millennials and Generation Z don't want annual reviews — they want ongoing conversations.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NZ" sz="4800" dirty="0">
                          <a:effectLst/>
                        </a:rPr>
                        <a:t>Millennials and Generation Z don't want bosses — they want coaches.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NZ" sz="4800" dirty="0">
                          <a:effectLst/>
                        </a:rPr>
                        <a:t>Millennials and Generation Z don't want a manager who focuses on their weaknesses — they want one who focuses on their strengths.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NZ" sz="4800" dirty="0">
                          <a:effectLst/>
                        </a:rPr>
                        <a:t>Millennials and Generation Z believe the workplace is not just their job — it's their life.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en-NZ" sz="48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NZ" sz="1800" i="1" dirty="0">
                          <a:effectLst/>
                        </a:rPr>
                        <a:t>Ref Jim Clifton – It’s the Manager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en-NZ" sz="4800" dirty="0">
                        <a:effectLst/>
                      </a:endParaRPr>
                    </a:p>
                    <a:p>
                      <a:pPr>
                        <a:lnSpc>
                          <a:spcPts val="2025"/>
                        </a:lnSpc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71500" marR="571500" marT="0" marB="0" anchor="ctr"/>
                </a:tc>
                <a:extLst>
                  <a:ext uri="{0D108BD9-81ED-4DB2-BD59-A6C34878D82A}">
                    <a16:rowId xmlns:a16="http://schemas.microsoft.com/office/drawing/2014/main" val="220217188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7E85DFB-5799-48DE-851C-759ED365A688}"/>
              </a:ext>
            </a:extLst>
          </p:cNvPr>
          <p:cNvSpPr/>
          <p:nvPr/>
        </p:nvSpPr>
        <p:spPr>
          <a:xfrm>
            <a:off x="648932" y="973394"/>
            <a:ext cx="16990138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8800" b="1" dirty="0"/>
              <a:t>THE MILLENNIALS</a:t>
            </a:r>
          </a:p>
        </p:txBody>
      </p:sp>
    </p:spTree>
    <p:extLst>
      <p:ext uri="{BB962C8B-B14F-4D97-AF65-F5344CB8AC3E}">
        <p14:creationId xmlns:p14="http://schemas.microsoft.com/office/powerpoint/2010/main" val="354251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1B3598-D81C-4598-91A3-6B0A0EB5C56B}"/>
              </a:ext>
            </a:extLst>
          </p:cNvPr>
          <p:cNvSpPr/>
          <p:nvPr/>
        </p:nvSpPr>
        <p:spPr>
          <a:xfrm>
            <a:off x="8561458" y="1385678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58A8B6A-43B0-4254-B82B-3A7CD071B7D7}"/>
              </a:ext>
            </a:extLst>
          </p:cNvPr>
          <p:cNvSpPr txBox="1"/>
          <p:nvPr/>
        </p:nvSpPr>
        <p:spPr>
          <a:xfrm>
            <a:off x="54074" y="171201"/>
            <a:ext cx="18179851" cy="99258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NZ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Personal Development for BOINZ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A4B533-12CD-4D53-B59B-D00DEE7AC659}"/>
              </a:ext>
            </a:extLst>
          </p:cNvPr>
          <p:cNvSpPr txBox="1"/>
          <p:nvPr/>
        </p:nvSpPr>
        <p:spPr>
          <a:xfrm>
            <a:off x="909429" y="2193002"/>
            <a:ext cx="1646914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What is a professional institute? </a:t>
            </a:r>
            <a:endParaRPr lang="en-NZ" sz="4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</a:endParaRPr>
          </a:p>
          <a:p>
            <a:pPr algn="ctr"/>
            <a:endParaRPr lang="en-NZ" dirty="0">
              <a:latin typeface="Lato Light"/>
            </a:endParaRPr>
          </a:p>
          <a:p>
            <a:pPr algn="ctr"/>
            <a:r>
              <a:rPr lang="en-NZ" sz="4000" dirty="0">
                <a:latin typeface="Lato Light"/>
              </a:rPr>
              <a:t>An organisation that acts as a peak body or umbrella for professionals working in the same or similar fields. </a:t>
            </a:r>
            <a:r>
              <a:rPr lang="en-NZ" sz="4000" b="1" dirty="0">
                <a:latin typeface="Lato Light"/>
              </a:rPr>
              <a:t>Institutes</a:t>
            </a:r>
            <a:r>
              <a:rPr lang="en-NZ" sz="4000" dirty="0">
                <a:latin typeface="Lato Light"/>
              </a:rPr>
              <a:t>/ define the </a:t>
            </a:r>
            <a:r>
              <a:rPr lang="en-NZ" sz="4000" b="1" dirty="0">
                <a:latin typeface="Lato Light"/>
              </a:rPr>
              <a:t>profession</a:t>
            </a:r>
            <a:r>
              <a:rPr lang="en-NZ" sz="4000" dirty="0">
                <a:latin typeface="Lato Light"/>
              </a:rPr>
              <a:t> and assist </a:t>
            </a:r>
            <a:r>
              <a:rPr lang="en-NZ" sz="4000" b="1" dirty="0">
                <a:latin typeface="Lato Light"/>
              </a:rPr>
              <a:t>members</a:t>
            </a:r>
            <a:r>
              <a:rPr lang="en-NZ" sz="4000" dirty="0">
                <a:latin typeface="Lato Light"/>
              </a:rPr>
              <a:t> to further their </a:t>
            </a:r>
            <a:r>
              <a:rPr lang="en-NZ" sz="4000" b="1" dirty="0">
                <a:latin typeface="Lato Light"/>
              </a:rPr>
              <a:t>profession</a:t>
            </a:r>
            <a:r>
              <a:rPr lang="en-NZ" sz="4000" dirty="0">
                <a:latin typeface="Lato Light"/>
              </a:rPr>
              <a:t> through critical and timely industry information, ongoing learning, quality control, products and services, research and advocacy.</a:t>
            </a:r>
          </a:p>
          <a:p>
            <a:pPr algn="ctr"/>
            <a:endParaRPr lang="en-NZ" dirty="0">
              <a:latin typeface="Lato Light"/>
            </a:endParaRPr>
          </a:p>
          <a:p>
            <a:pPr algn="ctr"/>
            <a:endParaRPr lang="en-NZ" dirty="0">
              <a:latin typeface="Lato Light"/>
            </a:endParaRPr>
          </a:p>
          <a:p>
            <a:pPr algn="ctr"/>
            <a:endParaRPr lang="en-NZ" dirty="0">
              <a:latin typeface="Lato Light"/>
            </a:endParaRPr>
          </a:p>
          <a:p>
            <a:pPr algn="ctr"/>
            <a:r>
              <a:rPr lang="en-NZ" sz="44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What is the purpose of professional body?</a:t>
            </a:r>
            <a:endParaRPr lang="en-NZ" sz="4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</a:endParaRPr>
          </a:p>
          <a:p>
            <a:pPr algn="ctr"/>
            <a:r>
              <a:rPr lang="en-NZ" sz="4000" dirty="0">
                <a:latin typeface="Lato Light"/>
              </a:rPr>
              <a:t>A professional institute is an organisation set up to represent and promote the profession itself and the </a:t>
            </a:r>
            <a:r>
              <a:rPr lang="en-NZ" sz="4000" b="1" dirty="0">
                <a:latin typeface="Lato Light"/>
              </a:rPr>
              <a:t>interest</a:t>
            </a:r>
            <a:r>
              <a:rPr lang="en-NZ" sz="4000" dirty="0">
                <a:latin typeface="Lato Light"/>
              </a:rPr>
              <a:t> of its members in their specialist field of work.</a:t>
            </a:r>
          </a:p>
        </p:txBody>
      </p:sp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ACC89F1-9B0A-4E55-A6DA-8B3C856A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777" y="12771067"/>
            <a:ext cx="1674295" cy="7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1B3598-D81C-4598-91A3-6B0A0EB5C56B}"/>
              </a:ext>
            </a:extLst>
          </p:cNvPr>
          <p:cNvSpPr/>
          <p:nvPr/>
        </p:nvSpPr>
        <p:spPr>
          <a:xfrm>
            <a:off x="8561458" y="1385678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58A8B6A-43B0-4254-B82B-3A7CD071B7D7}"/>
              </a:ext>
            </a:extLst>
          </p:cNvPr>
          <p:cNvSpPr txBox="1"/>
          <p:nvPr/>
        </p:nvSpPr>
        <p:spPr>
          <a:xfrm>
            <a:off x="54074" y="171201"/>
            <a:ext cx="18179851" cy="99258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NZ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Personal Development for BOINZ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A4B533-12CD-4D53-B59B-D00DEE7AC659}"/>
              </a:ext>
            </a:extLst>
          </p:cNvPr>
          <p:cNvSpPr txBox="1"/>
          <p:nvPr/>
        </p:nvSpPr>
        <p:spPr>
          <a:xfrm>
            <a:off x="427381" y="2378904"/>
            <a:ext cx="17433235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Five benefits to keep in mind when considering pursuing a professional certification.</a:t>
            </a:r>
          </a:p>
          <a:p>
            <a:pPr algn="ctr"/>
            <a:endParaRPr lang="en-NZ" sz="4400" dirty="0">
              <a:solidFill>
                <a:schemeClr val="accent4"/>
              </a:solidFill>
              <a:latin typeface="Lato Light"/>
            </a:endParaRPr>
          </a:p>
          <a:p>
            <a:pPr marL="993775" lvl="0" indent="-993775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NZ" sz="4400" dirty="0">
                <a:latin typeface="Lato Light"/>
              </a:rPr>
              <a:t>Gain a Competitive Advantage …</a:t>
            </a:r>
          </a:p>
          <a:p>
            <a:pPr marL="993775" lvl="0" indent="-993775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NZ" sz="4400" dirty="0">
                <a:latin typeface="Lato Light"/>
              </a:rPr>
              <a:t>Execute Projects with Increased Efficiency …</a:t>
            </a:r>
          </a:p>
          <a:p>
            <a:pPr marL="993775" lvl="0" indent="-993775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NZ" sz="4400" dirty="0">
                <a:latin typeface="Lato Light"/>
              </a:rPr>
              <a:t>Increase Your Earning Potential …</a:t>
            </a:r>
          </a:p>
          <a:p>
            <a:pPr marL="993775" lvl="0" indent="-993775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NZ" sz="4400" dirty="0">
                <a:latin typeface="Lato Light"/>
              </a:rPr>
              <a:t>Update Your Knowledge and Skills …</a:t>
            </a:r>
          </a:p>
          <a:p>
            <a:pPr marL="993775" lvl="0" indent="-993775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NZ" sz="4400" dirty="0">
                <a:latin typeface="Lato Light"/>
              </a:rPr>
              <a:t>Build Professional Credibility …</a:t>
            </a:r>
          </a:p>
          <a:p>
            <a:pPr marL="1907992" lvl="1" indent="-993775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NZ" sz="4400" dirty="0">
                <a:latin typeface="Lato Light"/>
              </a:rPr>
              <a:t>Professionalism …</a:t>
            </a:r>
          </a:p>
          <a:p>
            <a:pPr marL="1907992" lvl="1" indent="-993775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NZ" sz="4400" dirty="0">
                <a:latin typeface="Lato Light"/>
              </a:rPr>
              <a:t>Networking …</a:t>
            </a:r>
          </a:p>
          <a:p>
            <a:pPr marL="1907992" lvl="1" indent="-993775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NZ" sz="4400" dirty="0">
                <a:latin typeface="Lato Light"/>
              </a:rPr>
              <a:t>Career Opportunities …</a:t>
            </a:r>
          </a:p>
          <a:p>
            <a:pPr marL="1907992" lvl="1" indent="-993775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NZ" sz="4400" dirty="0">
                <a:latin typeface="Lato Light"/>
              </a:rPr>
              <a:t>Grants …</a:t>
            </a:r>
          </a:p>
          <a:p>
            <a:pPr marL="1907992" lvl="1" indent="-993775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NZ" sz="4400" dirty="0">
                <a:latin typeface="Lato Light"/>
              </a:rPr>
              <a:t>Training …</a:t>
            </a:r>
          </a:p>
          <a:p>
            <a:pPr marL="1907992" lvl="1" indent="-993775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NZ" sz="4400" dirty="0">
                <a:latin typeface="Lato Light"/>
              </a:rPr>
              <a:t>Advocacy …</a:t>
            </a:r>
          </a:p>
          <a:p>
            <a:pPr marL="1907992" lvl="1" indent="-993775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NZ" sz="4400" dirty="0">
                <a:latin typeface="Lato Light"/>
              </a:rPr>
              <a:t>Socializing …</a:t>
            </a:r>
          </a:p>
          <a:p>
            <a:pPr lvl="0"/>
            <a:endParaRPr lang="en-NZ" dirty="0">
              <a:latin typeface="Lato Light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89F4330-202E-40B2-AC6A-C8DB5055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777" y="12771067"/>
            <a:ext cx="1674295" cy="7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3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Workstreams</a:t>
            </a:r>
          </a:p>
        </p:txBody>
      </p:sp>
      <p:pic>
        <p:nvPicPr>
          <p:cNvPr id="27" name="Picture 2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1E8209F-2A5F-4C8B-813C-79FA2E828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4375" y="322730"/>
            <a:ext cx="1674295" cy="7538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7D1A88E-5830-487C-A86A-99C65F3EA91F}"/>
              </a:ext>
            </a:extLst>
          </p:cNvPr>
          <p:cNvGrpSpPr/>
          <p:nvPr/>
        </p:nvGrpSpPr>
        <p:grpSpPr>
          <a:xfrm>
            <a:off x="291728" y="1926853"/>
            <a:ext cx="4343930" cy="11358841"/>
            <a:chOff x="291728" y="1926853"/>
            <a:chExt cx="4343930" cy="11358841"/>
          </a:xfrm>
        </p:grpSpPr>
        <p:sp>
          <p:nvSpPr>
            <p:cNvPr id="28" name="Rounded Rectangle 13">
              <a:extLst>
                <a:ext uri="{FF2B5EF4-FFF2-40B4-BE49-F238E27FC236}">
                  <a16:creationId xmlns:a16="http://schemas.microsoft.com/office/drawing/2014/main" id="{594568BA-5A84-408B-816B-115701431E12}"/>
                </a:ext>
              </a:extLst>
            </p:cNvPr>
            <p:cNvSpPr/>
            <p:nvPr/>
          </p:nvSpPr>
          <p:spPr>
            <a:xfrm>
              <a:off x="291728" y="1926853"/>
              <a:ext cx="4343930" cy="11358841"/>
            </a:xfrm>
            <a:prstGeom prst="rect">
              <a:avLst/>
            </a:prstGeom>
            <a:solidFill>
              <a:srgbClr val="BD392F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9DF91D-9BA3-4C00-AE29-235196DDB820}"/>
                </a:ext>
              </a:extLst>
            </p:cNvPr>
            <p:cNvSpPr txBox="1"/>
            <p:nvPr/>
          </p:nvSpPr>
          <p:spPr>
            <a:xfrm>
              <a:off x="336456" y="2130913"/>
              <a:ext cx="4254474" cy="10310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Membership</a:t>
              </a:r>
            </a:p>
            <a:p>
              <a:pPr algn="ctr"/>
              <a:endPara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Strategic Statement</a:t>
              </a:r>
              <a:endParaRPr lang="en-NZ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Provide a supporting environment that engages and grows our membership through timely information and service delivery that builds strong enduring relationships. </a:t>
              </a:r>
            </a:p>
            <a:p>
              <a:pPr algn="ctr"/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Goals</a:t>
              </a:r>
            </a:p>
            <a:p>
              <a:pPr algn="ctr"/>
              <a:endParaRPr lang="en-US" sz="2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Build and retain membership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Build Stronger Branch Executive Relationships</a:t>
              </a:r>
            </a:p>
            <a:p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Accurate database management</a:t>
              </a:r>
            </a:p>
            <a:p>
              <a:endParaRPr lang="en-US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2553731-4F7E-411B-9C51-EE7EDEE28C83}"/>
              </a:ext>
            </a:extLst>
          </p:cNvPr>
          <p:cNvGrpSpPr/>
          <p:nvPr/>
        </p:nvGrpSpPr>
        <p:grpSpPr>
          <a:xfrm>
            <a:off x="4716342" y="1927639"/>
            <a:ext cx="4343930" cy="11358841"/>
            <a:chOff x="4716342" y="1927639"/>
            <a:chExt cx="4343930" cy="11358841"/>
          </a:xfrm>
        </p:grpSpPr>
        <p:sp>
          <p:nvSpPr>
            <p:cNvPr id="25" name="Rounded Rectangle 13">
              <a:extLst>
                <a:ext uri="{FF2B5EF4-FFF2-40B4-BE49-F238E27FC236}">
                  <a16:creationId xmlns:a16="http://schemas.microsoft.com/office/drawing/2014/main" id="{A7169A1B-7366-42BA-B94E-3BA7B43CEFDF}"/>
                </a:ext>
              </a:extLst>
            </p:cNvPr>
            <p:cNvSpPr/>
            <p:nvPr/>
          </p:nvSpPr>
          <p:spPr>
            <a:xfrm>
              <a:off x="4716342" y="1927639"/>
              <a:ext cx="4343930" cy="11358841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BD4C21-8E79-4D4A-A0D3-93AD5090882C}"/>
                </a:ext>
              </a:extLst>
            </p:cNvPr>
            <p:cNvSpPr txBox="1"/>
            <p:nvPr/>
          </p:nvSpPr>
          <p:spPr>
            <a:xfrm>
              <a:off x="4890776" y="2130913"/>
              <a:ext cx="3998259" cy="1043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Marketing</a:t>
              </a:r>
            </a:p>
            <a:p>
              <a:pPr algn="ctr"/>
              <a:endPara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Strategic Statement</a:t>
              </a:r>
              <a:endParaRPr lang="en-NZ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Deliver value to inspire stakeholder interaction by raising awareness and relevance of the Institute. </a:t>
              </a:r>
            </a:p>
            <a:p>
              <a:pPr algn="ctr"/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Goals</a:t>
              </a:r>
            </a:p>
            <a:p>
              <a:pPr algn="ctr"/>
              <a:endParaRPr lang="en-US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Build brand awareness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Foster and support a culture of professionalism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Deliver relevant and timely products that inspire and contribute financial growth</a:t>
              </a:r>
            </a:p>
            <a:p>
              <a:endParaRPr lang="en-US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DBA49A-05ED-4653-90A3-E0DB3081D050}"/>
              </a:ext>
            </a:extLst>
          </p:cNvPr>
          <p:cNvGrpSpPr/>
          <p:nvPr/>
        </p:nvGrpSpPr>
        <p:grpSpPr>
          <a:xfrm>
            <a:off x="9140956" y="1926852"/>
            <a:ext cx="4348224" cy="11358841"/>
            <a:chOff x="9140956" y="1926852"/>
            <a:chExt cx="4348224" cy="11358841"/>
          </a:xfrm>
        </p:grpSpPr>
        <p:sp>
          <p:nvSpPr>
            <p:cNvPr id="44" name="Rounded Rectangle 13">
              <a:extLst>
                <a:ext uri="{FF2B5EF4-FFF2-40B4-BE49-F238E27FC236}">
                  <a16:creationId xmlns:a16="http://schemas.microsoft.com/office/drawing/2014/main" id="{4571670C-610D-476A-ABA2-973D8B8F23AD}"/>
                </a:ext>
              </a:extLst>
            </p:cNvPr>
            <p:cNvSpPr/>
            <p:nvPr/>
          </p:nvSpPr>
          <p:spPr>
            <a:xfrm>
              <a:off x="9145250" y="1926852"/>
              <a:ext cx="4343930" cy="11358841"/>
            </a:xfrm>
            <a:prstGeom prst="rect">
              <a:avLst/>
            </a:prstGeom>
            <a:solidFill>
              <a:srgbClr val="9BBB5C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CCAD44F-8C06-4D61-995A-F2902C713740}"/>
                </a:ext>
              </a:extLst>
            </p:cNvPr>
            <p:cNvSpPr txBox="1"/>
            <p:nvPr/>
          </p:nvSpPr>
          <p:spPr>
            <a:xfrm>
              <a:off x="9140956" y="2130913"/>
              <a:ext cx="4293197" cy="10679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Training</a:t>
              </a:r>
            </a:p>
            <a:p>
              <a:pPr algn="ctr"/>
              <a:endPara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Strategic Statement</a:t>
              </a:r>
              <a:endParaRPr lang="en-NZ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Provide high quality &amp; timely training to empower Building Surveyors &amp; those employed in the associated build &amp; design sectors</a:t>
              </a:r>
            </a:p>
            <a:p>
              <a:pPr algn="ctr"/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Goals</a:t>
              </a:r>
            </a:p>
            <a:p>
              <a:pPr algn="ctr"/>
              <a:endParaRPr lang="en-US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grow competency &amp; efficiency of Building Surveyors to increase their productivity &amp; associated revenue outcomes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Provide accessible &amp; quality-based training programmes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be the lead training developer and provider in the sector.</a:t>
              </a:r>
              <a:endParaRPr lang="en-US" sz="27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117210-9FD5-4405-84C5-0EA54C4339FE}"/>
              </a:ext>
            </a:extLst>
          </p:cNvPr>
          <p:cNvGrpSpPr/>
          <p:nvPr/>
        </p:nvGrpSpPr>
        <p:grpSpPr>
          <a:xfrm>
            <a:off x="13574158" y="1908922"/>
            <a:ext cx="4343930" cy="11358841"/>
            <a:chOff x="13574158" y="1908922"/>
            <a:chExt cx="4343930" cy="11358841"/>
          </a:xfrm>
        </p:grpSpPr>
        <p:sp>
          <p:nvSpPr>
            <p:cNvPr id="47" name="Rounded Rectangle 13">
              <a:extLst>
                <a:ext uri="{FF2B5EF4-FFF2-40B4-BE49-F238E27FC236}">
                  <a16:creationId xmlns:a16="http://schemas.microsoft.com/office/drawing/2014/main" id="{8F5868EA-D0B5-4F2C-9221-48CA5486F095}"/>
                </a:ext>
              </a:extLst>
            </p:cNvPr>
            <p:cNvSpPr/>
            <p:nvPr/>
          </p:nvSpPr>
          <p:spPr>
            <a:xfrm>
              <a:off x="13574158" y="1908922"/>
              <a:ext cx="4343930" cy="11358841"/>
            </a:xfrm>
            <a:prstGeom prst="rect">
              <a:avLst/>
            </a:prstGeom>
            <a:solidFill>
              <a:srgbClr val="F29B26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3C7645-6211-4F13-8FD5-C3F210A0FB29}"/>
                </a:ext>
              </a:extLst>
            </p:cNvPr>
            <p:cNvSpPr txBox="1"/>
            <p:nvPr/>
          </p:nvSpPr>
          <p:spPr>
            <a:xfrm>
              <a:off x="13748592" y="2205316"/>
              <a:ext cx="3998259" cy="10002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HR</a:t>
              </a:r>
            </a:p>
            <a:p>
              <a:pPr algn="ctr"/>
              <a:endPara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Strategic Statement</a:t>
              </a:r>
              <a:endParaRPr lang="en-NZ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Create revenue for the Institute through the recruitment of building surveyors for New Zealand Councils</a:t>
              </a:r>
            </a:p>
            <a:p>
              <a:pPr algn="ctr"/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Goals</a:t>
              </a:r>
            </a:p>
            <a:p>
              <a:pPr algn="ctr"/>
              <a:endParaRPr lang="en-US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Provide essential recruitment resource for NZ’s BCAs.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 as a platform for international candidates to find building surveying work in NZ. </a:t>
              </a:r>
            </a:p>
            <a:p>
              <a:endParaRPr lang="en-US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52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850688" y="3405585"/>
            <a:ext cx="5160678" cy="1756253"/>
          </a:xfrm>
          <a:prstGeom prst="ellipse">
            <a:avLst/>
          </a:prstGeom>
          <a:solidFill>
            <a:schemeClr val="bg1">
              <a:lumMod val="85000"/>
              <a:alpha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BCEBBF-F548-4731-8F59-277360A0C415}"/>
              </a:ext>
            </a:extLst>
          </p:cNvPr>
          <p:cNvGrpSpPr/>
          <p:nvPr/>
        </p:nvGrpSpPr>
        <p:grpSpPr>
          <a:xfrm>
            <a:off x="7589796" y="3934181"/>
            <a:ext cx="1454354" cy="1471079"/>
            <a:chOff x="3315063" y="3855985"/>
            <a:chExt cx="1454354" cy="1471079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683FEED-1360-4089-A9B0-C26A8742CF6C}"/>
                </a:ext>
              </a:extLst>
            </p:cNvPr>
            <p:cNvSpPr/>
            <p:nvPr/>
          </p:nvSpPr>
          <p:spPr>
            <a:xfrm>
              <a:off x="3315063" y="3855985"/>
              <a:ext cx="1454354" cy="1471079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1" dirty="0"/>
            </a:p>
          </p:txBody>
        </p:sp>
        <p:sp>
          <p:nvSpPr>
            <p:cNvPr id="69" name="Freeform 2">
              <a:extLst>
                <a:ext uri="{FF2B5EF4-FFF2-40B4-BE49-F238E27FC236}">
                  <a16:creationId xmlns:a16="http://schemas.microsoft.com/office/drawing/2014/main" id="{55191FCC-A62E-4A57-BE6F-C254FE0A4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317" y="4149645"/>
              <a:ext cx="919858" cy="885038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98137" tIns="99069" rIns="198137" bIns="99069" anchor="ctr"/>
            <a:lstStyle/>
            <a:p>
              <a:endParaRPr lang="en-US" sz="2926" dirty="0">
                <a:latin typeface="Lato Ligh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17095" y="281196"/>
            <a:ext cx="11504824" cy="1546581"/>
            <a:chOff x="8158143" y="97823"/>
            <a:chExt cx="8396235" cy="2061573"/>
          </a:xfrm>
        </p:grpSpPr>
        <p:sp>
          <p:nvSpPr>
            <p:cNvPr id="28" name="TextBox 27"/>
            <p:cNvSpPr txBox="1"/>
            <p:nvPr/>
          </p:nvSpPr>
          <p:spPr>
            <a:xfrm>
              <a:off x="8158143" y="97823"/>
              <a:ext cx="8396235" cy="2061573"/>
            </a:xfrm>
            <a:prstGeom prst="rect">
              <a:avLst/>
            </a:prstGeom>
            <a:noFill/>
          </p:spPr>
          <p:txBody>
            <a:bodyPr wrap="none" lIns="68584" tIns="34292" rIns="68584" bIns="34292" rtlCol="0">
              <a:spAutoFit/>
            </a:bodyPr>
            <a:lstStyle/>
            <a:p>
              <a:pPr algn="ctr"/>
              <a:r>
                <a:rPr lang="en-US" sz="9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Regular"/>
                  <a:cs typeface="Lato Regular"/>
                </a:rPr>
                <a:t>It’s YOUR Institute!!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412311" y="1993421"/>
              <a:ext cx="1553038" cy="914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22" tIns="34263" rIns="68522" bIns="34263" rtlCol="0" anchor="ctr"/>
            <a:lstStyle/>
            <a:p>
              <a:pPr algn="ctr"/>
              <a:endParaRPr lang="en-US" sz="2701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1" name="Down Arrow 10"/>
          <p:cNvSpPr/>
          <p:nvPr/>
        </p:nvSpPr>
        <p:spPr>
          <a:xfrm>
            <a:off x="8944113" y="7725439"/>
            <a:ext cx="973829" cy="62325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9CAFE4-3981-486A-B74A-722ADB52C225}"/>
              </a:ext>
            </a:extLst>
          </p:cNvPr>
          <p:cNvGrpSpPr/>
          <p:nvPr/>
        </p:nvGrpSpPr>
        <p:grpSpPr>
          <a:xfrm>
            <a:off x="8652987" y="5402541"/>
            <a:ext cx="1454354" cy="1471079"/>
            <a:chOff x="1147122" y="8154030"/>
            <a:chExt cx="1732149" cy="175289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4C6CCA7-34CF-4884-8617-3DAF9DABF0C5}"/>
                </a:ext>
              </a:extLst>
            </p:cNvPr>
            <p:cNvSpPr/>
            <p:nvPr/>
          </p:nvSpPr>
          <p:spPr>
            <a:xfrm>
              <a:off x="1147122" y="8154030"/>
              <a:ext cx="1732149" cy="1752891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1" dirty="0"/>
            </a:p>
          </p:txBody>
        </p:sp>
        <p:pic>
          <p:nvPicPr>
            <p:cNvPr id="50" name="Graphic 49" descr="Social network">
              <a:extLst>
                <a:ext uri="{FF2B5EF4-FFF2-40B4-BE49-F238E27FC236}">
                  <a16:creationId xmlns:a16="http://schemas.microsoft.com/office/drawing/2014/main" id="{13338EE1-51F0-426E-925C-34BEA7F7C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691" y="8247642"/>
              <a:ext cx="1537009" cy="15370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7576F4-9F6F-4933-9C0E-46E953D25062}"/>
              </a:ext>
            </a:extLst>
          </p:cNvPr>
          <p:cNvGrpSpPr/>
          <p:nvPr/>
        </p:nvGrpSpPr>
        <p:grpSpPr>
          <a:xfrm>
            <a:off x="9917942" y="3935374"/>
            <a:ext cx="1454354" cy="1469886"/>
            <a:chOff x="14396309" y="3623443"/>
            <a:chExt cx="1732149" cy="1752891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3D4EA9C-399A-49EA-97BD-1F8CDF32F2A3}"/>
                </a:ext>
              </a:extLst>
            </p:cNvPr>
            <p:cNvSpPr/>
            <p:nvPr/>
          </p:nvSpPr>
          <p:spPr>
            <a:xfrm>
              <a:off x="14396309" y="3623443"/>
              <a:ext cx="1732149" cy="1752891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1" dirty="0"/>
            </a:p>
          </p:txBody>
        </p:sp>
        <p:pic>
          <p:nvPicPr>
            <p:cNvPr id="59" name="Graphic 58" descr="Handshake">
              <a:extLst>
                <a:ext uri="{FF2B5EF4-FFF2-40B4-BE49-F238E27FC236}">
                  <a16:creationId xmlns:a16="http://schemas.microsoft.com/office/drawing/2014/main" id="{D47ECA76-4F85-40F4-8D85-014751EEB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481908" y="3773200"/>
              <a:ext cx="1560949" cy="1560949"/>
            </a:xfrm>
            <a:prstGeom prst="rect">
              <a:avLst/>
            </a:prstGeom>
          </p:spPr>
        </p:pic>
      </p:grpSp>
      <p:sp>
        <p:nvSpPr>
          <p:cNvPr id="32" name="Shape 31"/>
          <p:cNvSpPr/>
          <p:nvPr/>
        </p:nvSpPr>
        <p:spPr>
          <a:xfrm>
            <a:off x="6633387" y="3206031"/>
            <a:ext cx="5599672" cy="4280399"/>
          </a:xfrm>
          <a:prstGeom prst="funnel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NZ" dirty="0"/>
              <a:t>	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6BF2035C-D87E-45CD-90EC-E56ADF5CA443}"/>
              </a:ext>
            </a:extLst>
          </p:cNvPr>
          <p:cNvSpPr txBox="1">
            <a:spLocks/>
          </p:cNvSpPr>
          <p:nvPr/>
        </p:nvSpPr>
        <p:spPr bwMode="auto">
          <a:xfrm>
            <a:off x="54072" y="1971413"/>
            <a:ext cx="18179855" cy="13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NZ" sz="8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Calibri" panose="020F0502020204030204" pitchFamily="34" charset="0"/>
              </a:rPr>
              <a:t>What you contribute ensures you are winners!</a:t>
            </a:r>
            <a:endParaRPr lang="en-NZ" sz="27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40C8F163-77B3-4660-ACC2-33F96FE06EAA}"/>
              </a:ext>
            </a:extLst>
          </p:cNvPr>
          <p:cNvSpPr txBox="1">
            <a:spLocks/>
          </p:cNvSpPr>
          <p:nvPr/>
        </p:nvSpPr>
        <p:spPr bwMode="auto">
          <a:xfrm>
            <a:off x="976979" y="11454374"/>
            <a:ext cx="16978248" cy="215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NZ" sz="10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Calibri" panose="020F0502020204030204" pitchFamily="34" charset="0"/>
              </a:rPr>
              <a:t>We need </a:t>
            </a:r>
            <a:r>
              <a:rPr lang="en-NZ" sz="101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Calibri" panose="020F0502020204030204" pitchFamily="34" charset="0"/>
              </a:rPr>
              <a:t>your support,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NZ" sz="101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Calibri" panose="020F0502020204030204" pitchFamily="34" charset="0"/>
              </a:rPr>
              <a:t>so we can </a:t>
            </a:r>
            <a:r>
              <a:rPr lang="en-NZ" sz="101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Calibri" panose="020F0502020204030204" pitchFamily="34" charset="0"/>
              </a:rPr>
              <a:t>support you!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NZ" sz="2700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A14A95-9A7B-481B-952F-EA7134F8D4F4}"/>
              </a:ext>
            </a:extLst>
          </p:cNvPr>
          <p:cNvGrpSpPr/>
          <p:nvPr/>
        </p:nvGrpSpPr>
        <p:grpSpPr>
          <a:xfrm>
            <a:off x="7925486" y="8587698"/>
            <a:ext cx="2909353" cy="2874629"/>
            <a:chOff x="8376073" y="9322488"/>
            <a:chExt cx="1987127" cy="196341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63F4243-C6C7-4E43-8F3E-2103A1EA9A34}"/>
                </a:ext>
              </a:extLst>
            </p:cNvPr>
            <p:cNvSpPr/>
            <p:nvPr/>
          </p:nvSpPr>
          <p:spPr>
            <a:xfrm>
              <a:off x="8376073" y="9322488"/>
              <a:ext cx="1987127" cy="1963410"/>
            </a:xfrm>
            <a:prstGeom prst="ellipse">
              <a:avLst/>
            </a:prstGeom>
            <a:solidFill>
              <a:schemeClr val="accent6">
                <a:alpha val="9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1" dirty="0"/>
            </a:p>
          </p:txBody>
        </p:sp>
        <p:pic>
          <p:nvPicPr>
            <p:cNvPr id="58" name="Graphic 57" descr="Podium">
              <a:extLst>
                <a:ext uri="{FF2B5EF4-FFF2-40B4-BE49-F238E27FC236}">
                  <a16:creationId xmlns:a16="http://schemas.microsoft.com/office/drawing/2014/main" id="{70589235-2324-41FA-869E-734223ED1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81227" y="9430296"/>
              <a:ext cx="1576818" cy="157681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0" name="Picture 6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314884-991B-4245-A821-44D9C516FC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9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6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771">
            <a:extLst>
              <a:ext uri="{FF2B5EF4-FFF2-40B4-BE49-F238E27FC236}">
                <a16:creationId xmlns:a16="http://schemas.microsoft.com/office/drawing/2014/main" id="{A9B50C64-837D-4EAA-8AA1-9ACC3CB69D6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805" y="8411968"/>
            <a:ext cx="6156974" cy="4562604"/>
          </a:xfrm>
          <a:custGeom>
            <a:avLst/>
            <a:gdLst>
              <a:gd name="T0" fmla="*/ 2279 w 5064"/>
              <a:gd name="T1" fmla="*/ 0 h 3789"/>
              <a:gd name="T2" fmla="*/ 2279 w 5064"/>
              <a:gd name="T3" fmla="*/ 0 h 3789"/>
              <a:gd name="T4" fmla="*/ 1210 w 5064"/>
              <a:gd name="T5" fmla="*/ 3123 h 3789"/>
              <a:gd name="T6" fmla="*/ 692 w 5064"/>
              <a:gd name="T7" fmla="*/ 3532 h 3789"/>
              <a:gd name="T8" fmla="*/ 2112 w 5064"/>
              <a:gd name="T9" fmla="*/ 3788 h 3789"/>
              <a:gd name="T10" fmla="*/ 3373 w 5064"/>
              <a:gd name="T11" fmla="*/ 3570 h 3789"/>
              <a:gd name="T12" fmla="*/ 4717 w 5064"/>
              <a:gd name="T13" fmla="*/ 2445 h 3789"/>
              <a:gd name="T14" fmla="*/ 2426 w 5064"/>
              <a:gd name="T15" fmla="*/ 7 h 3789"/>
              <a:gd name="T16" fmla="*/ 2279 w 5064"/>
              <a:gd name="T17" fmla="*/ 0 h 3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64" h="3789">
                <a:moveTo>
                  <a:pt x="2279" y="0"/>
                </a:moveTo>
                <a:lnTo>
                  <a:pt x="2279" y="0"/>
                </a:lnTo>
                <a:cubicBezTo>
                  <a:pt x="167" y="0"/>
                  <a:pt x="0" y="2285"/>
                  <a:pt x="1210" y="3123"/>
                </a:cubicBezTo>
                <a:cubicBezTo>
                  <a:pt x="1210" y="3123"/>
                  <a:pt x="1005" y="3494"/>
                  <a:pt x="692" y="3532"/>
                </a:cubicBezTo>
                <a:cubicBezTo>
                  <a:pt x="692" y="3532"/>
                  <a:pt x="1293" y="3788"/>
                  <a:pt x="2112" y="3788"/>
                </a:cubicBezTo>
                <a:cubicBezTo>
                  <a:pt x="2496" y="3788"/>
                  <a:pt x="2931" y="3730"/>
                  <a:pt x="3373" y="3570"/>
                </a:cubicBezTo>
                <a:cubicBezTo>
                  <a:pt x="3373" y="3570"/>
                  <a:pt x="4378" y="3327"/>
                  <a:pt x="4717" y="2445"/>
                </a:cubicBezTo>
                <a:cubicBezTo>
                  <a:pt x="5063" y="1562"/>
                  <a:pt x="4672" y="109"/>
                  <a:pt x="2426" y="7"/>
                </a:cubicBezTo>
                <a:cubicBezTo>
                  <a:pt x="2375" y="7"/>
                  <a:pt x="2330" y="0"/>
                  <a:pt x="2279" y="0"/>
                </a:cubicBezTo>
              </a:path>
            </a:pathLst>
          </a:cu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BOINZ Member Benefits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072" y="191068"/>
            <a:ext cx="1674295" cy="753869"/>
          </a:xfrm>
          <a:prstGeom prst="rect">
            <a:avLst/>
          </a:prstGeom>
        </p:spPr>
      </p:pic>
      <p:sp>
        <p:nvSpPr>
          <p:cNvPr id="68" name="Freeform 768">
            <a:extLst>
              <a:ext uri="{FF2B5EF4-FFF2-40B4-BE49-F238E27FC236}">
                <a16:creationId xmlns:a16="http://schemas.microsoft.com/office/drawing/2014/main" id="{E962AD74-12AB-4B55-AC25-123F5F303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1276" y="1772233"/>
            <a:ext cx="7796976" cy="6673338"/>
          </a:xfrm>
          <a:custGeom>
            <a:avLst/>
            <a:gdLst>
              <a:gd name="T0" fmla="*/ 2771 w 4724"/>
              <a:gd name="T1" fmla="*/ 0 h 3745"/>
              <a:gd name="T2" fmla="*/ 2771 w 4724"/>
              <a:gd name="T3" fmla="*/ 0 h 3745"/>
              <a:gd name="T4" fmla="*/ 1651 w 4724"/>
              <a:gd name="T5" fmla="*/ 198 h 3745"/>
              <a:gd name="T6" fmla="*/ 614 w 4724"/>
              <a:gd name="T7" fmla="*/ 2439 h 3745"/>
              <a:gd name="T8" fmla="*/ 2112 w 4724"/>
              <a:gd name="T9" fmla="*/ 3303 h 3745"/>
              <a:gd name="T10" fmla="*/ 2566 w 4724"/>
              <a:gd name="T11" fmla="*/ 3258 h 3745"/>
              <a:gd name="T12" fmla="*/ 4090 w 4724"/>
              <a:gd name="T13" fmla="*/ 3744 h 3745"/>
              <a:gd name="T14" fmla="*/ 4416 w 4724"/>
              <a:gd name="T15" fmla="*/ 3725 h 3745"/>
              <a:gd name="T16" fmla="*/ 3622 w 4724"/>
              <a:gd name="T17" fmla="*/ 2829 h 3745"/>
              <a:gd name="T18" fmla="*/ 4358 w 4724"/>
              <a:gd name="T19" fmla="*/ 1159 h 3745"/>
              <a:gd name="T20" fmla="*/ 2771 w 4724"/>
              <a:gd name="T21" fmla="*/ 0 h 3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4" h="3745">
                <a:moveTo>
                  <a:pt x="2771" y="0"/>
                </a:moveTo>
                <a:lnTo>
                  <a:pt x="2771" y="0"/>
                </a:lnTo>
                <a:cubicBezTo>
                  <a:pt x="2349" y="0"/>
                  <a:pt x="1933" y="103"/>
                  <a:pt x="1651" y="198"/>
                </a:cubicBezTo>
                <a:cubicBezTo>
                  <a:pt x="928" y="454"/>
                  <a:pt x="0" y="1274"/>
                  <a:pt x="614" y="2439"/>
                </a:cubicBezTo>
                <a:cubicBezTo>
                  <a:pt x="998" y="3168"/>
                  <a:pt x="1664" y="3303"/>
                  <a:pt x="2112" y="3303"/>
                </a:cubicBezTo>
                <a:cubicBezTo>
                  <a:pt x="2381" y="3303"/>
                  <a:pt x="2566" y="3258"/>
                  <a:pt x="2566" y="3258"/>
                </a:cubicBezTo>
                <a:cubicBezTo>
                  <a:pt x="3014" y="3674"/>
                  <a:pt x="3693" y="3744"/>
                  <a:pt x="4090" y="3744"/>
                </a:cubicBezTo>
                <a:cubicBezTo>
                  <a:pt x="4288" y="3744"/>
                  <a:pt x="4416" y="3725"/>
                  <a:pt x="4416" y="3725"/>
                </a:cubicBezTo>
                <a:cubicBezTo>
                  <a:pt x="3347" y="3072"/>
                  <a:pt x="3622" y="2829"/>
                  <a:pt x="3622" y="2829"/>
                </a:cubicBezTo>
                <a:cubicBezTo>
                  <a:pt x="3622" y="2829"/>
                  <a:pt x="4723" y="2637"/>
                  <a:pt x="4358" y="1159"/>
                </a:cubicBezTo>
                <a:cubicBezTo>
                  <a:pt x="4141" y="250"/>
                  <a:pt x="3443" y="0"/>
                  <a:pt x="2771" y="0"/>
                </a:cubicBezTo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70" name="Freeform 770">
            <a:extLst>
              <a:ext uri="{FF2B5EF4-FFF2-40B4-BE49-F238E27FC236}">
                <a16:creationId xmlns:a16="http://schemas.microsoft.com/office/drawing/2014/main" id="{C487E6F2-7402-4D41-9BD9-73C3B4DA0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991" y="3971546"/>
            <a:ext cx="5350561" cy="4984924"/>
          </a:xfrm>
          <a:custGeom>
            <a:avLst/>
            <a:gdLst>
              <a:gd name="T0" fmla="*/ 3040 w 5620"/>
              <a:gd name="T1" fmla="*/ 0 h 5300"/>
              <a:gd name="T2" fmla="*/ 3040 w 5620"/>
              <a:gd name="T3" fmla="*/ 0 h 5300"/>
              <a:gd name="T4" fmla="*/ 1459 w 5620"/>
              <a:gd name="T5" fmla="*/ 378 h 5300"/>
              <a:gd name="T6" fmla="*/ 576 w 5620"/>
              <a:gd name="T7" fmla="*/ 2873 h 5300"/>
              <a:gd name="T8" fmla="*/ 2739 w 5620"/>
              <a:gd name="T9" fmla="*/ 4505 h 5300"/>
              <a:gd name="T10" fmla="*/ 2758 w 5620"/>
              <a:gd name="T11" fmla="*/ 4505 h 5300"/>
              <a:gd name="T12" fmla="*/ 2349 w 5620"/>
              <a:gd name="T13" fmla="*/ 5299 h 5300"/>
              <a:gd name="T14" fmla="*/ 5516 w 5620"/>
              <a:gd name="T15" fmla="*/ 2118 h 5300"/>
              <a:gd name="T16" fmla="*/ 3040 w 5620"/>
              <a:gd name="T17" fmla="*/ 0 h 5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20" h="5300">
                <a:moveTo>
                  <a:pt x="3040" y="0"/>
                </a:moveTo>
                <a:lnTo>
                  <a:pt x="3040" y="0"/>
                </a:lnTo>
                <a:cubicBezTo>
                  <a:pt x="2483" y="0"/>
                  <a:pt x="1913" y="134"/>
                  <a:pt x="1459" y="378"/>
                </a:cubicBezTo>
                <a:cubicBezTo>
                  <a:pt x="0" y="1152"/>
                  <a:pt x="576" y="2873"/>
                  <a:pt x="576" y="2873"/>
                </a:cubicBezTo>
                <a:cubicBezTo>
                  <a:pt x="857" y="4461"/>
                  <a:pt x="2540" y="4505"/>
                  <a:pt x="2739" y="4505"/>
                </a:cubicBezTo>
                <a:cubicBezTo>
                  <a:pt x="2752" y="4505"/>
                  <a:pt x="2758" y="4505"/>
                  <a:pt x="2758" y="4505"/>
                </a:cubicBezTo>
                <a:cubicBezTo>
                  <a:pt x="2688" y="4858"/>
                  <a:pt x="2349" y="5299"/>
                  <a:pt x="2349" y="5299"/>
                </a:cubicBezTo>
                <a:cubicBezTo>
                  <a:pt x="2617" y="5299"/>
                  <a:pt x="5619" y="4294"/>
                  <a:pt x="5516" y="2118"/>
                </a:cubicBezTo>
                <a:cubicBezTo>
                  <a:pt x="5440" y="627"/>
                  <a:pt x="4249" y="0"/>
                  <a:pt x="3040" y="0"/>
                </a:cubicBezTo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71" name="Freeform 771">
            <a:extLst>
              <a:ext uri="{FF2B5EF4-FFF2-40B4-BE49-F238E27FC236}">
                <a16:creationId xmlns:a16="http://schemas.microsoft.com/office/drawing/2014/main" id="{6C5CF1A3-42CF-4EE4-942F-93DE92740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5139" y="1533232"/>
            <a:ext cx="7626936" cy="5665851"/>
          </a:xfrm>
          <a:custGeom>
            <a:avLst/>
            <a:gdLst>
              <a:gd name="T0" fmla="*/ 2279 w 5064"/>
              <a:gd name="T1" fmla="*/ 0 h 3789"/>
              <a:gd name="T2" fmla="*/ 2279 w 5064"/>
              <a:gd name="T3" fmla="*/ 0 h 3789"/>
              <a:gd name="T4" fmla="*/ 1210 w 5064"/>
              <a:gd name="T5" fmla="*/ 3123 h 3789"/>
              <a:gd name="T6" fmla="*/ 692 w 5064"/>
              <a:gd name="T7" fmla="*/ 3532 h 3789"/>
              <a:gd name="T8" fmla="*/ 2112 w 5064"/>
              <a:gd name="T9" fmla="*/ 3788 h 3789"/>
              <a:gd name="T10" fmla="*/ 3373 w 5064"/>
              <a:gd name="T11" fmla="*/ 3570 h 3789"/>
              <a:gd name="T12" fmla="*/ 4717 w 5064"/>
              <a:gd name="T13" fmla="*/ 2445 h 3789"/>
              <a:gd name="T14" fmla="*/ 2426 w 5064"/>
              <a:gd name="T15" fmla="*/ 7 h 3789"/>
              <a:gd name="T16" fmla="*/ 2279 w 5064"/>
              <a:gd name="T17" fmla="*/ 0 h 3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64" h="3789">
                <a:moveTo>
                  <a:pt x="2279" y="0"/>
                </a:moveTo>
                <a:lnTo>
                  <a:pt x="2279" y="0"/>
                </a:lnTo>
                <a:cubicBezTo>
                  <a:pt x="167" y="0"/>
                  <a:pt x="0" y="2285"/>
                  <a:pt x="1210" y="3123"/>
                </a:cubicBezTo>
                <a:cubicBezTo>
                  <a:pt x="1210" y="3123"/>
                  <a:pt x="1005" y="3494"/>
                  <a:pt x="692" y="3532"/>
                </a:cubicBezTo>
                <a:cubicBezTo>
                  <a:pt x="692" y="3532"/>
                  <a:pt x="1293" y="3788"/>
                  <a:pt x="2112" y="3788"/>
                </a:cubicBezTo>
                <a:cubicBezTo>
                  <a:pt x="2496" y="3788"/>
                  <a:pt x="2931" y="3730"/>
                  <a:pt x="3373" y="3570"/>
                </a:cubicBezTo>
                <a:cubicBezTo>
                  <a:pt x="3373" y="3570"/>
                  <a:pt x="4378" y="3327"/>
                  <a:pt x="4717" y="2445"/>
                </a:cubicBezTo>
                <a:cubicBezTo>
                  <a:pt x="5063" y="1562"/>
                  <a:pt x="4672" y="109"/>
                  <a:pt x="2426" y="7"/>
                </a:cubicBezTo>
                <a:cubicBezTo>
                  <a:pt x="2375" y="7"/>
                  <a:pt x="2330" y="0"/>
                  <a:pt x="2279" y="0"/>
                </a:cubicBezTo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73" name="Freeform 772">
            <a:extLst>
              <a:ext uri="{FF2B5EF4-FFF2-40B4-BE49-F238E27FC236}">
                <a16:creationId xmlns:a16="http://schemas.microsoft.com/office/drawing/2014/main" id="{D597A61C-78CA-4720-877C-B16ADC5BC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0" y="7686288"/>
            <a:ext cx="8288390" cy="5586659"/>
          </a:xfrm>
          <a:custGeom>
            <a:avLst/>
            <a:gdLst>
              <a:gd name="T0" fmla="*/ 1293 w 3195"/>
              <a:gd name="T1" fmla="*/ 0 h 2497"/>
              <a:gd name="T2" fmla="*/ 1293 w 3195"/>
              <a:gd name="T3" fmla="*/ 0 h 2497"/>
              <a:gd name="T4" fmla="*/ 262 w 3195"/>
              <a:gd name="T5" fmla="*/ 711 h 2497"/>
              <a:gd name="T6" fmla="*/ 474 w 3195"/>
              <a:gd name="T7" fmla="*/ 1856 h 2497"/>
              <a:gd name="T8" fmla="*/ 77 w 3195"/>
              <a:gd name="T9" fmla="*/ 2067 h 2497"/>
              <a:gd name="T10" fmla="*/ 1350 w 3195"/>
              <a:gd name="T11" fmla="*/ 2496 h 2497"/>
              <a:gd name="T12" fmla="*/ 2221 w 3195"/>
              <a:gd name="T13" fmla="*/ 2195 h 2497"/>
              <a:gd name="T14" fmla="*/ 1984 w 3195"/>
              <a:gd name="T15" fmla="*/ 147 h 2497"/>
              <a:gd name="T16" fmla="*/ 1293 w 3195"/>
              <a:gd name="T17" fmla="*/ 0 h 2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95" h="2497">
                <a:moveTo>
                  <a:pt x="1293" y="0"/>
                </a:moveTo>
                <a:lnTo>
                  <a:pt x="1293" y="0"/>
                </a:lnTo>
                <a:cubicBezTo>
                  <a:pt x="832" y="0"/>
                  <a:pt x="442" y="231"/>
                  <a:pt x="262" y="711"/>
                </a:cubicBezTo>
                <a:cubicBezTo>
                  <a:pt x="0" y="1415"/>
                  <a:pt x="474" y="1856"/>
                  <a:pt x="474" y="1856"/>
                </a:cubicBezTo>
                <a:cubicBezTo>
                  <a:pt x="422" y="2061"/>
                  <a:pt x="77" y="2067"/>
                  <a:pt x="77" y="2067"/>
                </a:cubicBezTo>
                <a:cubicBezTo>
                  <a:pt x="77" y="2067"/>
                  <a:pt x="672" y="2496"/>
                  <a:pt x="1350" y="2496"/>
                </a:cubicBezTo>
                <a:cubicBezTo>
                  <a:pt x="1638" y="2496"/>
                  <a:pt x="1939" y="2419"/>
                  <a:pt x="2221" y="2195"/>
                </a:cubicBezTo>
                <a:cubicBezTo>
                  <a:pt x="3194" y="1018"/>
                  <a:pt x="2720" y="455"/>
                  <a:pt x="1984" y="147"/>
                </a:cubicBezTo>
                <a:cubicBezTo>
                  <a:pt x="1747" y="51"/>
                  <a:pt x="1510" y="0"/>
                  <a:pt x="1293" y="0"/>
                </a:cubicBezTo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078ED01-C21D-4221-B56B-0781CA372C45}"/>
              </a:ext>
            </a:extLst>
          </p:cNvPr>
          <p:cNvSpPr txBox="1"/>
          <p:nvPr/>
        </p:nvSpPr>
        <p:spPr>
          <a:xfrm>
            <a:off x="1063113" y="2442307"/>
            <a:ext cx="5332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Branch Networking</a:t>
            </a:r>
          </a:p>
          <a:p>
            <a:pPr algn="ctr"/>
            <a:r>
              <a:rPr lang="en-NZ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&amp; Training</a:t>
            </a:r>
            <a:endParaRPr lang="id-ID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7847A44-5B72-49A6-8BA6-DAD4CE1250DC}"/>
              </a:ext>
            </a:extLst>
          </p:cNvPr>
          <p:cNvSpPr txBox="1"/>
          <p:nvPr/>
        </p:nvSpPr>
        <p:spPr>
          <a:xfrm>
            <a:off x="811474" y="3728492"/>
            <a:ext cx="5332342" cy="3311435"/>
          </a:xfrm>
          <a:prstGeom prst="rect">
            <a:avLst/>
          </a:prstGeom>
          <a:noFill/>
        </p:spPr>
        <p:txBody>
          <a:bodyPr wrap="square" lIns="164607" tIns="82304" rIns="164607" bIns="82304" rtlCol="0">
            <a:spAutoFit/>
          </a:bodyPr>
          <a:lstStyle/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Your local support base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endParaRPr lang="en-NZ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Meet industry colleagues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endParaRPr lang="en-NZ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Get Collegial Support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endParaRPr lang="en-NZ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Technical Presentations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endParaRPr lang="en-NZ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Feedback to N/O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F840860-BCBA-4E3F-8EAA-0A7D74F5E677}"/>
              </a:ext>
            </a:extLst>
          </p:cNvPr>
          <p:cNvSpPr txBox="1"/>
          <p:nvPr/>
        </p:nvSpPr>
        <p:spPr>
          <a:xfrm>
            <a:off x="6589003" y="4468450"/>
            <a:ext cx="5332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Education</a:t>
            </a:r>
          </a:p>
          <a:p>
            <a:pPr algn="ctr"/>
            <a:r>
              <a:rPr lang="en-NZ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&amp; Training</a:t>
            </a:r>
            <a:endParaRPr lang="id-ID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110E86-0BAE-48FF-886A-B3BC28212D43}"/>
              </a:ext>
            </a:extLst>
          </p:cNvPr>
          <p:cNvSpPr txBox="1"/>
          <p:nvPr/>
        </p:nvSpPr>
        <p:spPr>
          <a:xfrm>
            <a:off x="7530909" y="5994027"/>
            <a:ext cx="3697103" cy="2024929"/>
          </a:xfrm>
          <a:prstGeom prst="rect">
            <a:avLst/>
          </a:prstGeom>
          <a:noFill/>
        </p:spPr>
        <p:txBody>
          <a:bodyPr wrap="square" lIns="164607" tIns="82304" rIns="164607" bIns="82304" rtlCol="0">
            <a:spAutoFit/>
          </a:bodyPr>
          <a:lstStyle/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New Courses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Online Training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Discounted Rates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ABS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D686360-B5A1-4BEE-9E0D-6FE9EA657B8F}"/>
              </a:ext>
            </a:extLst>
          </p:cNvPr>
          <p:cNvSpPr txBox="1"/>
          <p:nvPr/>
        </p:nvSpPr>
        <p:spPr>
          <a:xfrm>
            <a:off x="1063113" y="9217680"/>
            <a:ext cx="410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HR </a:t>
            </a:r>
            <a:r>
              <a:rPr lang="en-NZ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Divsion</a:t>
            </a:r>
            <a:endParaRPr lang="id-ID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B5DD77B-5242-48B6-857F-D0164A5CFA31}"/>
              </a:ext>
            </a:extLst>
          </p:cNvPr>
          <p:cNvSpPr txBox="1"/>
          <p:nvPr/>
        </p:nvSpPr>
        <p:spPr>
          <a:xfrm>
            <a:off x="638379" y="9926433"/>
            <a:ext cx="4851287" cy="1720231"/>
          </a:xfrm>
          <a:prstGeom prst="rect">
            <a:avLst/>
          </a:prstGeom>
          <a:noFill/>
        </p:spPr>
        <p:txBody>
          <a:bodyPr wrap="square" lIns="164607" tIns="82304" rIns="164607" bIns="82304" rtlCol="0">
            <a:spAutoFit/>
          </a:bodyPr>
          <a:lstStyle/>
          <a:p>
            <a:pPr algn="ctr">
              <a:lnSpc>
                <a:spcPct val="110000"/>
              </a:lnSpc>
              <a:buClr>
                <a:schemeClr val="bg1"/>
              </a:buClr>
            </a:pPr>
            <a:endParaRPr lang="en-NZ" sz="1000" dirty="0">
              <a:solidFill>
                <a:srgbClr val="000000"/>
              </a:solidFill>
              <a:latin typeface="Lato Light"/>
              <a:cs typeface="Lato Light"/>
            </a:endParaRP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CV Assistance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Careers Catalogue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International Recruitment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8E216BC-08FF-433F-BEB4-45E8C8E0D933}"/>
              </a:ext>
            </a:extLst>
          </p:cNvPr>
          <p:cNvSpPr txBox="1"/>
          <p:nvPr/>
        </p:nvSpPr>
        <p:spPr>
          <a:xfrm>
            <a:off x="13394657" y="2260505"/>
            <a:ext cx="298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Legislation</a:t>
            </a:r>
            <a:endParaRPr lang="id-ID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CE22771-8D8B-48DC-BD37-28A9AB6E124A}"/>
              </a:ext>
            </a:extLst>
          </p:cNvPr>
          <p:cNvSpPr txBox="1"/>
          <p:nvPr/>
        </p:nvSpPr>
        <p:spPr>
          <a:xfrm>
            <a:off x="11623578" y="3200790"/>
            <a:ext cx="6525789" cy="3083937"/>
          </a:xfrm>
          <a:prstGeom prst="rect">
            <a:avLst/>
          </a:prstGeom>
          <a:noFill/>
        </p:spPr>
        <p:txBody>
          <a:bodyPr wrap="square" lIns="164607" tIns="82304" rIns="164607" bIns="82304" rtlCol="0">
            <a:spAutoFit/>
          </a:bodyPr>
          <a:lstStyle/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Actively influence effective building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&amp; construction policy</a:t>
            </a:r>
          </a:p>
          <a:p>
            <a:pPr algn="ctr">
              <a:buClr>
                <a:schemeClr val="bg1"/>
              </a:buClr>
            </a:pPr>
            <a:endParaRPr lang="en-NZ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  <a:p>
            <a:pPr algn="ctr"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Legislation</a:t>
            </a:r>
          </a:p>
          <a:p>
            <a:pPr algn="ctr">
              <a:buClr>
                <a:schemeClr val="bg1"/>
              </a:buClr>
            </a:pPr>
            <a:endParaRPr lang="en-NZ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  <a:p>
            <a:pPr algn="ctr"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Standards</a:t>
            </a:r>
          </a:p>
          <a:p>
            <a:pPr algn="ctr">
              <a:buClr>
                <a:schemeClr val="bg1"/>
              </a:buClr>
            </a:pPr>
            <a:endParaRPr lang="en-NZ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  <a:p>
            <a:pPr algn="ctr"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Guidelines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18323F8-70A5-463E-821E-9A43C93257E3}"/>
              </a:ext>
            </a:extLst>
          </p:cNvPr>
          <p:cNvSpPr txBox="1"/>
          <p:nvPr/>
        </p:nvSpPr>
        <p:spPr>
          <a:xfrm>
            <a:off x="11953725" y="8411968"/>
            <a:ext cx="4542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Communication</a:t>
            </a:r>
            <a:endParaRPr lang="id-ID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FCDECE1-760F-4164-9BA7-160216646FE4}"/>
              </a:ext>
            </a:extLst>
          </p:cNvPr>
          <p:cNvSpPr txBox="1"/>
          <p:nvPr/>
        </p:nvSpPr>
        <p:spPr>
          <a:xfrm>
            <a:off x="11039365" y="9275023"/>
            <a:ext cx="6525789" cy="3446857"/>
          </a:xfrm>
          <a:prstGeom prst="rect">
            <a:avLst/>
          </a:prstGeom>
          <a:noFill/>
        </p:spPr>
        <p:txBody>
          <a:bodyPr wrap="square" lIns="164607" tIns="82304" rIns="164607" bIns="82304" rtlCol="0">
            <a:spAutoFit/>
          </a:bodyPr>
          <a:lstStyle/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Straight Up / Monthly Updates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Facebook / LinkedIn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endParaRPr lang="en-NZ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MYBOINZ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Daily New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Jobs Boards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Discussion Forum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65DD952-4B91-40C8-A924-FE3BF6233B98}"/>
              </a:ext>
            </a:extLst>
          </p:cNvPr>
          <p:cNvSpPr/>
          <p:nvPr/>
        </p:nvSpPr>
        <p:spPr bwMode="auto">
          <a:xfrm>
            <a:off x="11510580" y="10148047"/>
            <a:ext cx="1147585" cy="1080950"/>
          </a:xfrm>
          <a:prstGeom prst="ellipse">
            <a:avLst/>
          </a:prstGeom>
          <a:solidFill>
            <a:srgbClr val="216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63905">
              <a:defRPr/>
            </a:pPr>
            <a:endParaRPr lang="en-US" sz="480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92" name="Freeform 78">
            <a:extLst>
              <a:ext uri="{FF2B5EF4-FFF2-40B4-BE49-F238E27FC236}">
                <a16:creationId xmlns:a16="http://schemas.microsoft.com/office/drawing/2014/main" id="{5A99E72A-91B7-440A-86A0-15CA13E078E0}"/>
              </a:ext>
            </a:extLst>
          </p:cNvPr>
          <p:cNvSpPr>
            <a:spLocks/>
          </p:cNvSpPr>
          <p:nvPr/>
        </p:nvSpPr>
        <p:spPr bwMode="auto">
          <a:xfrm>
            <a:off x="11913806" y="10410637"/>
            <a:ext cx="288924" cy="555769"/>
          </a:xfrm>
          <a:custGeom>
            <a:avLst/>
            <a:gdLst>
              <a:gd name="T0" fmla="*/ 35 w 35"/>
              <a:gd name="T1" fmla="*/ 11 h 67"/>
              <a:gd name="T2" fmla="*/ 29 w 35"/>
              <a:gd name="T3" fmla="*/ 11 h 67"/>
              <a:gd name="T4" fmla="*/ 23 w 35"/>
              <a:gd name="T5" fmla="*/ 17 h 67"/>
              <a:gd name="T6" fmla="*/ 23 w 35"/>
              <a:gd name="T7" fmla="*/ 25 h 67"/>
              <a:gd name="T8" fmla="*/ 35 w 35"/>
              <a:gd name="T9" fmla="*/ 25 h 67"/>
              <a:gd name="T10" fmla="*/ 33 w 35"/>
              <a:gd name="T11" fmla="*/ 37 h 67"/>
              <a:gd name="T12" fmla="*/ 23 w 35"/>
              <a:gd name="T13" fmla="*/ 37 h 67"/>
              <a:gd name="T14" fmla="*/ 23 w 35"/>
              <a:gd name="T15" fmla="*/ 67 h 67"/>
              <a:gd name="T16" fmla="*/ 11 w 35"/>
              <a:gd name="T17" fmla="*/ 67 h 67"/>
              <a:gd name="T18" fmla="*/ 11 w 35"/>
              <a:gd name="T19" fmla="*/ 37 h 67"/>
              <a:gd name="T20" fmla="*/ 0 w 35"/>
              <a:gd name="T21" fmla="*/ 37 h 67"/>
              <a:gd name="T22" fmla="*/ 0 w 35"/>
              <a:gd name="T23" fmla="*/ 25 h 67"/>
              <a:gd name="T24" fmla="*/ 11 w 35"/>
              <a:gd name="T25" fmla="*/ 25 h 67"/>
              <a:gd name="T26" fmla="*/ 11 w 35"/>
              <a:gd name="T27" fmla="*/ 16 h 67"/>
              <a:gd name="T28" fmla="*/ 26 w 35"/>
              <a:gd name="T29" fmla="*/ 0 h 67"/>
              <a:gd name="T30" fmla="*/ 35 w 35"/>
              <a:gd name="T31" fmla="*/ 1 h 67"/>
              <a:gd name="T32" fmla="*/ 35 w 35"/>
              <a:gd name="T33" fmla="*/ 11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"/>
              <a:gd name="T52" fmla="*/ 0 h 67"/>
              <a:gd name="T53" fmla="*/ 35 w 35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937" tIns="91468" rIns="182937" bIns="91468"/>
          <a:lstStyle/>
          <a:p>
            <a:endParaRPr lang="en-US" sz="2701" dirty="0">
              <a:latin typeface="Arial"/>
              <a:cs typeface="Arial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70204B3-01D5-41F3-911B-31CD692F1B9D}"/>
              </a:ext>
            </a:extLst>
          </p:cNvPr>
          <p:cNvSpPr/>
          <p:nvPr/>
        </p:nvSpPr>
        <p:spPr bwMode="auto">
          <a:xfrm>
            <a:off x="16155032" y="9911877"/>
            <a:ext cx="1085943" cy="1080951"/>
          </a:xfrm>
          <a:prstGeom prst="ellipse">
            <a:avLst/>
          </a:prstGeom>
          <a:solidFill>
            <a:srgbClr val="206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063905">
              <a:defRPr/>
            </a:pPr>
            <a:endParaRPr lang="en-US" sz="480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94" name="Freeform 117">
            <a:extLst>
              <a:ext uri="{FF2B5EF4-FFF2-40B4-BE49-F238E27FC236}">
                <a16:creationId xmlns:a16="http://schemas.microsoft.com/office/drawing/2014/main" id="{CCF027F6-142E-4169-963A-76464FB4249F}"/>
              </a:ext>
            </a:extLst>
          </p:cNvPr>
          <p:cNvSpPr>
            <a:spLocks noEditPoints="1"/>
          </p:cNvSpPr>
          <p:nvPr/>
        </p:nvSpPr>
        <p:spPr bwMode="auto">
          <a:xfrm>
            <a:off x="16496538" y="10177719"/>
            <a:ext cx="422536" cy="448079"/>
          </a:xfrm>
          <a:custGeom>
            <a:avLst/>
            <a:gdLst>
              <a:gd name="T0" fmla="*/ 6 w 55"/>
              <a:gd name="T1" fmla="*/ 13 h 53"/>
              <a:gd name="T2" fmla="*/ 6 w 55"/>
              <a:gd name="T3" fmla="*/ 13 h 53"/>
              <a:gd name="T4" fmla="*/ 0 w 55"/>
              <a:gd name="T5" fmla="*/ 7 h 53"/>
              <a:gd name="T6" fmla="*/ 6 w 55"/>
              <a:gd name="T7" fmla="*/ 0 h 53"/>
              <a:gd name="T8" fmla="*/ 13 w 55"/>
              <a:gd name="T9" fmla="*/ 7 h 53"/>
              <a:gd name="T10" fmla="*/ 6 w 55"/>
              <a:gd name="T11" fmla="*/ 13 h 53"/>
              <a:gd name="T12" fmla="*/ 12 w 55"/>
              <a:gd name="T13" fmla="*/ 53 h 53"/>
              <a:gd name="T14" fmla="*/ 0 w 55"/>
              <a:gd name="T15" fmla="*/ 53 h 53"/>
              <a:gd name="T16" fmla="*/ 0 w 55"/>
              <a:gd name="T17" fmla="*/ 17 h 53"/>
              <a:gd name="T18" fmla="*/ 12 w 55"/>
              <a:gd name="T19" fmla="*/ 17 h 53"/>
              <a:gd name="T20" fmla="*/ 12 w 55"/>
              <a:gd name="T21" fmla="*/ 53 h 53"/>
              <a:gd name="T22" fmla="*/ 55 w 55"/>
              <a:gd name="T23" fmla="*/ 53 h 53"/>
              <a:gd name="T24" fmla="*/ 43 w 55"/>
              <a:gd name="T25" fmla="*/ 53 h 53"/>
              <a:gd name="T26" fmla="*/ 43 w 55"/>
              <a:gd name="T27" fmla="*/ 34 h 53"/>
              <a:gd name="T28" fmla="*/ 37 w 55"/>
              <a:gd name="T29" fmla="*/ 26 h 53"/>
              <a:gd name="T30" fmla="*/ 31 w 55"/>
              <a:gd name="T31" fmla="*/ 30 h 53"/>
              <a:gd name="T32" fmla="*/ 30 w 55"/>
              <a:gd name="T33" fmla="*/ 33 h 53"/>
              <a:gd name="T34" fmla="*/ 30 w 55"/>
              <a:gd name="T35" fmla="*/ 53 h 53"/>
              <a:gd name="T36" fmla="*/ 19 w 55"/>
              <a:gd name="T37" fmla="*/ 53 h 53"/>
              <a:gd name="T38" fmla="*/ 19 w 55"/>
              <a:gd name="T39" fmla="*/ 17 h 53"/>
              <a:gd name="T40" fmla="*/ 30 w 55"/>
              <a:gd name="T41" fmla="*/ 17 h 53"/>
              <a:gd name="T42" fmla="*/ 30 w 55"/>
              <a:gd name="T43" fmla="*/ 23 h 53"/>
              <a:gd name="T44" fmla="*/ 30 w 55"/>
              <a:gd name="T45" fmla="*/ 23 h 53"/>
              <a:gd name="T46" fmla="*/ 41 w 55"/>
              <a:gd name="T47" fmla="*/ 17 h 53"/>
              <a:gd name="T48" fmla="*/ 55 w 55"/>
              <a:gd name="T49" fmla="*/ 33 h 53"/>
              <a:gd name="T50" fmla="*/ 55 w 55"/>
              <a:gd name="T51" fmla="*/ 53 h 5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5"/>
              <a:gd name="T79" fmla="*/ 0 h 53"/>
              <a:gd name="T80" fmla="*/ 55 w 55"/>
              <a:gd name="T81" fmla="*/ 53 h 5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937" tIns="91468" rIns="182937" bIns="91468"/>
          <a:lstStyle/>
          <a:p>
            <a:endParaRPr lang="en-US" sz="2701" dirty="0">
              <a:latin typeface="Arial"/>
              <a:cs typeface="Arial"/>
            </a:endParaRPr>
          </a:p>
        </p:txBody>
      </p:sp>
      <p:sp>
        <p:nvSpPr>
          <p:cNvPr id="28" name="Freeform 771">
            <a:extLst>
              <a:ext uri="{FF2B5EF4-FFF2-40B4-BE49-F238E27FC236}">
                <a16:creationId xmlns:a16="http://schemas.microsoft.com/office/drawing/2014/main" id="{95CA5D65-11DD-4767-9CEC-1F889B301D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12697" y="9315257"/>
            <a:ext cx="5400424" cy="3889634"/>
          </a:xfrm>
          <a:custGeom>
            <a:avLst/>
            <a:gdLst>
              <a:gd name="T0" fmla="*/ 2279 w 5064"/>
              <a:gd name="T1" fmla="*/ 0 h 3789"/>
              <a:gd name="T2" fmla="*/ 2279 w 5064"/>
              <a:gd name="T3" fmla="*/ 0 h 3789"/>
              <a:gd name="T4" fmla="*/ 1210 w 5064"/>
              <a:gd name="T5" fmla="*/ 3123 h 3789"/>
              <a:gd name="T6" fmla="*/ 692 w 5064"/>
              <a:gd name="T7" fmla="*/ 3532 h 3789"/>
              <a:gd name="T8" fmla="*/ 2112 w 5064"/>
              <a:gd name="T9" fmla="*/ 3788 h 3789"/>
              <a:gd name="T10" fmla="*/ 3373 w 5064"/>
              <a:gd name="T11" fmla="*/ 3570 h 3789"/>
              <a:gd name="T12" fmla="*/ 4717 w 5064"/>
              <a:gd name="T13" fmla="*/ 2445 h 3789"/>
              <a:gd name="T14" fmla="*/ 2426 w 5064"/>
              <a:gd name="T15" fmla="*/ 7 h 3789"/>
              <a:gd name="T16" fmla="*/ 2279 w 5064"/>
              <a:gd name="T17" fmla="*/ 0 h 3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64" h="3789">
                <a:moveTo>
                  <a:pt x="2279" y="0"/>
                </a:moveTo>
                <a:lnTo>
                  <a:pt x="2279" y="0"/>
                </a:lnTo>
                <a:cubicBezTo>
                  <a:pt x="167" y="0"/>
                  <a:pt x="0" y="2285"/>
                  <a:pt x="1210" y="3123"/>
                </a:cubicBezTo>
                <a:cubicBezTo>
                  <a:pt x="1210" y="3123"/>
                  <a:pt x="1005" y="3494"/>
                  <a:pt x="692" y="3532"/>
                </a:cubicBezTo>
                <a:cubicBezTo>
                  <a:pt x="692" y="3532"/>
                  <a:pt x="1293" y="3788"/>
                  <a:pt x="2112" y="3788"/>
                </a:cubicBezTo>
                <a:cubicBezTo>
                  <a:pt x="2496" y="3788"/>
                  <a:pt x="2931" y="3730"/>
                  <a:pt x="3373" y="3570"/>
                </a:cubicBezTo>
                <a:cubicBezTo>
                  <a:pt x="3373" y="3570"/>
                  <a:pt x="4378" y="3327"/>
                  <a:pt x="4717" y="2445"/>
                </a:cubicBezTo>
                <a:cubicBezTo>
                  <a:pt x="5063" y="1562"/>
                  <a:pt x="4672" y="109"/>
                  <a:pt x="2426" y="7"/>
                </a:cubicBezTo>
                <a:cubicBezTo>
                  <a:pt x="2375" y="7"/>
                  <a:pt x="2330" y="0"/>
                  <a:pt x="2279" y="0"/>
                </a:cubicBezTo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811234-13FC-4D1E-A6D6-0B7E85145D98}"/>
              </a:ext>
            </a:extLst>
          </p:cNvPr>
          <p:cNvSpPr txBox="1"/>
          <p:nvPr/>
        </p:nvSpPr>
        <p:spPr>
          <a:xfrm>
            <a:off x="6623322" y="9852268"/>
            <a:ext cx="34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BOINZ Retail Discounts</a:t>
            </a:r>
            <a:endParaRPr lang="id-ID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1CEC2E-B603-456B-A856-6A07464E64F4}"/>
              </a:ext>
            </a:extLst>
          </p:cNvPr>
          <p:cNvSpPr txBox="1"/>
          <p:nvPr/>
        </p:nvSpPr>
        <p:spPr>
          <a:xfrm>
            <a:off x="6206181" y="10995355"/>
            <a:ext cx="4135754" cy="1246255"/>
          </a:xfrm>
          <a:prstGeom prst="rect">
            <a:avLst/>
          </a:prstGeom>
          <a:noFill/>
        </p:spPr>
        <p:txBody>
          <a:bodyPr wrap="square" lIns="164607" tIns="82304" rIns="164607" bIns="82304" rtlCol="0">
            <a:spAutoFit/>
          </a:bodyPr>
          <a:lstStyle/>
          <a:p>
            <a:pPr algn="ctr">
              <a:lnSpc>
                <a:spcPct val="110000"/>
              </a:lnSpc>
              <a:buClr>
                <a:schemeClr val="bg1"/>
              </a:buClr>
            </a:pPr>
            <a:endParaRPr lang="en-NZ" sz="1000" dirty="0">
              <a:solidFill>
                <a:srgbClr val="000000"/>
              </a:solidFill>
              <a:latin typeface="Lato Light"/>
              <a:cs typeface="Lato Light"/>
            </a:endParaRP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Perk Plus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r>
              <a:rPr lang="en-N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Improved App out soon</a:t>
            </a:r>
          </a:p>
        </p:txBody>
      </p:sp>
    </p:spTree>
    <p:extLst>
      <p:ext uri="{BB962C8B-B14F-4D97-AF65-F5344CB8AC3E}">
        <p14:creationId xmlns:p14="http://schemas.microsoft.com/office/powerpoint/2010/main" val="172786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" grpId="0" animBg="1"/>
      <p:bldP spid="45" grpId="0"/>
      <p:bldP spid="68" grpId="0" animBg="1"/>
      <p:bldP spid="70" grpId="0" animBg="1"/>
      <p:bldP spid="71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5" grpId="0"/>
      <p:bldP spid="86" grpId="0"/>
      <p:bldP spid="88" grpId="0"/>
      <p:bldP spid="89" grpId="0"/>
      <p:bldP spid="91" grpId="0" animBg="1"/>
      <p:bldP spid="92" grpId="0" animBg="1"/>
      <p:bldP spid="93" grpId="0" animBg="1"/>
      <p:bldP spid="94" grpId="0" animBg="1"/>
      <p:bldP spid="28" grpId="0" animBg="1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My BOINZ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BC03FEF-E47C-48F5-A1CD-47E81D11A840}"/>
              </a:ext>
            </a:extLst>
          </p:cNvPr>
          <p:cNvSpPr txBox="1">
            <a:spLocks/>
          </p:cNvSpPr>
          <p:nvPr/>
        </p:nvSpPr>
        <p:spPr>
          <a:xfrm>
            <a:off x="407801" y="2225751"/>
            <a:ext cx="16548666" cy="11299181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6938" indent="-896938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member restricted area of BOINZ website</a:t>
            </a:r>
          </a:p>
          <a:p>
            <a:pPr lvl="1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000" dirty="0"/>
              <a:t>Member specific news updates</a:t>
            </a:r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000" dirty="0"/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000" dirty="0"/>
              <a:t>Bookings – training, conferences</a:t>
            </a:r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000" dirty="0"/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000" dirty="0"/>
              <a:t>Check invoices</a:t>
            </a:r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000" dirty="0"/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000" dirty="0"/>
              <a:t>AGM and Branch Meeting minutes</a:t>
            </a:r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000" dirty="0"/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000" dirty="0"/>
              <a:t>CPD details</a:t>
            </a:r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000" dirty="0"/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000" dirty="0"/>
              <a:t>Discussion Forum</a:t>
            </a:r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000" dirty="0"/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000" dirty="0"/>
              <a:t>Submissions</a:t>
            </a:r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000" dirty="0"/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000" dirty="0"/>
              <a:t>Access Straight Up</a:t>
            </a:r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000" dirty="0"/>
          </a:p>
          <a:p>
            <a:pPr marL="1435100" lvl="1" indent="-62865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000" dirty="0"/>
              <a:t>Member discounts</a:t>
            </a:r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08409FD7-D391-49CD-8C75-25FF4A7EA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66" y="3466289"/>
            <a:ext cx="10479229" cy="990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C1E462-B74C-491A-AB03-662524D4F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5560" y="97332"/>
            <a:ext cx="1674295" cy="7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8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New Look Comms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BC03FEF-E47C-48F5-A1CD-47E81D11A840}"/>
              </a:ext>
            </a:extLst>
          </p:cNvPr>
          <p:cNvSpPr txBox="1">
            <a:spLocks/>
          </p:cNvSpPr>
          <p:nvPr/>
        </p:nvSpPr>
        <p:spPr>
          <a:xfrm>
            <a:off x="534184" y="1536568"/>
            <a:ext cx="4962221" cy="1085239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Update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D0D07D-7C91-4190-AB77-7A42A4E3D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0"/>
          <a:stretch/>
        </p:blipFill>
        <p:spPr>
          <a:xfrm>
            <a:off x="1365400" y="2235356"/>
            <a:ext cx="5284260" cy="1099393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97672E-1F06-45CA-A0EF-60DD4CCD52AC}"/>
              </a:ext>
            </a:extLst>
          </p:cNvPr>
          <p:cNvSpPr txBox="1">
            <a:spLocks/>
          </p:cNvSpPr>
          <p:nvPr/>
        </p:nvSpPr>
        <p:spPr>
          <a:xfrm>
            <a:off x="9157855" y="1636831"/>
            <a:ext cx="4962221" cy="1085239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60CB4-4D08-4EDB-9BFF-BD891E1C3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5" y="2816677"/>
            <a:ext cx="7254875" cy="10130282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F52C86F-981C-4B5F-A913-3777D856B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5560" y="97332"/>
            <a:ext cx="1674295" cy="7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1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  <p:bldP spid="2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9926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BOINZ Annual Events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graphicFrame>
        <p:nvGraphicFramePr>
          <p:cNvPr id="13" name="Text Placeholder 2">
            <a:extLst>
              <a:ext uri="{FF2B5EF4-FFF2-40B4-BE49-F238E27FC236}">
                <a16:creationId xmlns:a16="http://schemas.microsoft.com/office/drawing/2014/main" id="{A91E0EBF-DE70-4826-B5D7-EFD8C6250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543732"/>
              </p:ext>
            </p:extLst>
          </p:nvPr>
        </p:nvGraphicFramePr>
        <p:xfrm>
          <a:off x="290164" y="3442717"/>
          <a:ext cx="17707671" cy="501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87019A5-8030-49A3-B409-DCD6D8B029CF}"/>
              </a:ext>
            </a:extLst>
          </p:cNvPr>
          <p:cNvSpPr txBox="1">
            <a:spLocks/>
          </p:cNvSpPr>
          <p:nvPr/>
        </p:nvSpPr>
        <p:spPr>
          <a:xfrm>
            <a:off x="3072164" y="10993531"/>
            <a:ext cx="5200428" cy="1707975"/>
          </a:xfrm>
          <a:prstGeom prst="rect">
            <a:avLst/>
          </a:prstGeom>
        </p:spPr>
        <p:txBody>
          <a:bodyPr vert="horz" lIns="0" tIns="68580" rIns="0" bIns="6858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00000"/>
              </a:lnSpc>
              <a:buFont typeface="Calibri" pitchFamily="34" charset="0"/>
              <a:buChar char="–"/>
            </a:pPr>
            <a:r>
              <a:rPr lang="en-NZ" sz="2700" b="1" dirty="0"/>
              <a:t> </a:t>
            </a:r>
            <a:r>
              <a:rPr lang="en-NZ" sz="2700" b="1" dirty="0">
                <a:latin typeface="Lato Regular"/>
              </a:rPr>
              <a:t>Website - </a:t>
            </a:r>
            <a:r>
              <a:rPr lang="en-NZ" sz="2700" dirty="0">
                <a:latin typeface="Lato Regular"/>
                <a:hlinkClick r:id="rId8"/>
              </a:rPr>
              <a:t>www.boinz.org.nz</a:t>
            </a:r>
            <a:endParaRPr lang="en-NZ" sz="2700" dirty="0">
              <a:latin typeface="Lato Regular"/>
            </a:endParaRPr>
          </a:p>
          <a:p>
            <a:pPr lvl="2">
              <a:lnSpc>
                <a:spcPct val="100000"/>
              </a:lnSpc>
              <a:buFont typeface="Calibri" pitchFamily="34" charset="0"/>
              <a:buChar char="–"/>
            </a:pPr>
            <a:r>
              <a:rPr lang="en-US" sz="2700" b="1" dirty="0">
                <a:latin typeface="Lato Regular"/>
              </a:rPr>
              <a:t> Contact - </a:t>
            </a:r>
            <a:r>
              <a:rPr lang="en-US" sz="2700" dirty="0">
                <a:latin typeface="Lato Regular"/>
              </a:rPr>
              <a:t>Marketing &amp; Events</a:t>
            </a:r>
          </a:p>
          <a:p>
            <a:pPr marL="384038" lvl="2" indent="0">
              <a:lnSpc>
                <a:spcPct val="100000"/>
              </a:lnSpc>
              <a:buNone/>
            </a:pPr>
            <a:r>
              <a:rPr lang="en-US" sz="2700" dirty="0">
                <a:latin typeface="Lato Regular"/>
              </a:rPr>
              <a:t>    Manager, </a:t>
            </a:r>
            <a:r>
              <a:rPr lang="en-US" sz="2700" dirty="0">
                <a:latin typeface="Lato Regular"/>
                <a:hlinkClick r:id="rId9"/>
              </a:rPr>
              <a:t>events@boinz.org.nz</a:t>
            </a:r>
            <a:r>
              <a:rPr lang="en-US" sz="2700" dirty="0">
                <a:latin typeface="Lato Regular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DF280E-FC9B-4CB6-8E85-C39CA8A86899}"/>
              </a:ext>
            </a:extLst>
          </p:cNvPr>
          <p:cNvGrpSpPr/>
          <p:nvPr/>
        </p:nvGrpSpPr>
        <p:grpSpPr>
          <a:xfrm>
            <a:off x="325004" y="10943986"/>
            <a:ext cx="3082601" cy="1603076"/>
            <a:chOff x="1470849" y="5089487"/>
            <a:chExt cx="1808451" cy="12094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Flowchart: Manual Operation 11">
              <a:extLst>
                <a:ext uri="{FF2B5EF4-FFF2-40B4-BE49-F238E27FC236}">
                  <a16:creationId xmlns:a16="http://schemas.microsoft.com/office/drawing/2014/main" id="{6F13AB6C-6996-47C3-99B2-66DC7D97F722}"/>
                </a:ext>
              </a:extLst>
            </p:cNvPr>
            <p:cNvSpPr/>
            <p:nvPr/>
          </p:nvSpPr>
          <p:spPr>
            <a:xfrm>
              <a:off x="1630321" y="5089487"/>
              <a:ext cx="1479828" cy="1209469"/>
            </a:xfrm>
            <a:prstGeom prst="homePlate">
              <a:avLst/>
            </a:prstGeom>
            <a:solidFill>
              <a:schemeClr val="accent5">
                <a:alpha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owchart: Manual Operation 4">
              <a:extLst>
                <a:ext uri="{FF2B5EF4-FFF2-40B4-BE49-F238E27FC236}">
                  <a16:creationId xmlns:a16="http://schemas.microsoft.com/office/drawing/2014/main" id="{C718256D-0A1E-4E23-9BC8-5011FF9371C8}"/>
                </a:ext>
              </a:extLst>
            </p:cNvPr>
            <p:cNvSpPr txBox="1"/>
            <p:nvPr/>
          </p:nvSpPr>
          <p:spPr>
            <a:xfrm>
              <a:off x="1470849" y="5138530"/>
              <a:ext cx="1808451" cy="1067833"/>
            </a:xfrm>
            <a:prstGeom prst="homePlat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0" tIns="0" rIns="342900" bIns="0" numCol="1" spcCol="1270" anchor="ctr" anchorCtr="0">
              <a:noAutofit/>
            </a:bodyPr>
            <a:lstStyle/>
            <a:p>
              <a:pPr algn="ctr" defTabSz="2400240">
                <a:lnSpc>
                  <a:spcPct val="9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2"/>
                  </a:solidFill>
                  <a:latin typeface="Lato Regular"/>
                </a:rPr>
                <a:t>For More</a:t>
              </a:r>
            </a:p>
            <a:p>
              <a:pPr algn="ctr" defTabSz="2400240">
                <a:lnSpc>
                  <a:spcPct val="9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2"/>
                  </a:solidFill>
                  <a:latin typeface="Lato Regular"/>
                </a:rPr>
                <a:t>Information</a:t>
              </a:r>
              <a:endParaRPr lang="en-US" sz="1400" b="1" dirty="0">
                <a:solidFill>
                  <a:schemeClr val="bg2"/>
                </a:solidFill>
                <a:latin typeface="Lato Regular"/>
              </a:endParaRPr>
            </a:p>
          </p:txBody>
        </p:sp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EA55812-8A6B-4073-AB24-FEEB5A382A9E}"/>
              </a:ext>
            </a:extLst>
          </p:cNvPr>
          <p:cNvSpPr txBox="1">
            <a:spLocks/>
          </p:cNvSpPr>
          <p:nvPr/>
        </p:nvSpPr>
        <p:spPr>
          <a:xfrm>
            <a:off x="10919875" y="10786914"/>
            <a:ext cx="7617176" cy="2245760"/>
          </a:xfrm>
          <a:prstGeom prst="rect">
            <a:avLst/>
          </a:prstGeom>
        </p:spPr>
        <p:txBody>
          <a:bodyPr vert="horz" lIns="0" tIns="68580" rIns="0" bIns="68580" rtlCol="0">
            <a:normAutofit fontScale="3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058" lvl="2" indent="0">
              <a:lnSpc>
                <a:spcPct val="100000"/>
              </a:lnSpc>
              <a:buNone/>
            </a:pPr>
            <a:r>
              <a:rPr lang="en-NZ" sz="8250" dirty="0"/>
              <a:t> </a:t>
            </a:r>
          </a:p>
          <a:p>
            <a:pPr lvl="2">
              <a:lnSpc>
                <a:spcPct val="100000"/>
              </a:lnSpc>
              <a:buFont typeface="Calibri" pitchFamily="34" charset="0"/>
              <a:buChar char="–"/>
            </a:pPr>
            <a:r>
              <a:rPr lang="en-NZ" sz="8250" b="1" dirty="0"/>
              <a:t>  E-News</a:t>
            </a:r>
            <a:r>
              <a:rPr lang="en-NZ" sz="8250" dirty="0"/>
              <a:t>  - (3 Channels -- </a:t>
            </a:r>
            <a:r>
              <a:rPr lang="en-NZ" sz="8250" i="1" dirty="0"/>
              <a:t>Monthly Update </a:t>
            </a:r>
          </a:p>
          <a:p>
            <a:pPr marL="384038" lvl="2" indent="0">
              <a:lnSpc>
                <a:spcPct val="100000"/>
              </a:lnSpc>
              <a:buNone/>
            </a:pPr>
            <a:r>
              <a:rPr lang="en-NZ" sz="8250" i="1" dirty="0"/>
              <a:t>    Training Update / Accreditation Update</a:t>
            </a:r>
            <a:r>
              <a:rPr lang="en-NZ" sz="8250" dirty="0"/>
              <a:t>)</a:t>
            </a:r>
            <a:endParaRPr lang="en-NZ" sz="8250" b="1" dirty="0"/>
          </a:p>
          <a:p>
            <a:pPr lvl="2">
              <a:lnSpc>
                <a:spcPct val="100000"/>
              </a:lnSpc>
              <a:buFont typeface="Calibri" pitchFamily="34" charset="0"/>
              <a:buChar char="–"/>
            </a:pPr>
            <a:r>
              <a:rPr lang="en-NZ" sz="8250" dirty="0"/>
              <a:t>	</a:t>
            </a:r>
          </a:p>
        </p:txBody>
      </p:sp>
      <p:sp>
        <p:nvSpPr>
          <p:cNvPr id="19" name="Flowchart: Manual Operation 11">
            <a:extLst>
              <a:ext uri="{FF2B5EF4-FFF2-40B4-BE49-F238E27FC236}">
                <a16:creationId xmlns:a16="http://schemas.microsoft.com/office/drawing/2014/main" id="{FE5508B8-FF41-4134-8D51-15C9A22DC7B6}"/>
              </a:ext>
            </a:extLst>
          </p:cNvPr>
          <p:cNvSpPr/>
          <p:nvPr/>
        </p:nvSpPr>
        <p:spPr>
          <a:xfrm>
            <a:off x="8805440" y="10892478"/>
            <a:ext cx="2361972" cy="1603074"/>
          </a:xfrm>
          <a:prstGeom prst="homePlate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0" name="Flowchart: Manual Operation 4">
            <a:extLst>
              <a:ext uri="{FF2B5EF4-FFF2-40B4-BE49-F238E27FC236}">
                <a16:creationId xmlns:a16="http://schemas.microsoft.com/office/drawing/2014/main" id="{0B703031-EEB2-4C35-A5E5-2C52DDAE0668}"/>
              </a:ext>
            </a:extLst>
          </p:cNvPr>
          <p:cNvSpPr txBox="1"/>
          <p:nvPr/>
        </p:nvSpPr>
        <p:spPr>
          <a:xfrm>
            <a:off x="8521115" y="10892424"/>
            <a:ext cx="2886648" cy="1497564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0" tIns="0" rIns="342900" bIns="0" numCol="1" spcCol="1270" anchor="ctr" anchorCtr="0">
            <a:noAutofit/>
          </a:bodyPr>
          <a:lstStyle/>
          <a:p>
            <a:pPr algn="ctr" defTabSz="240024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2"/>
                </a:solidFill>
                <a:latin typeface="Lato Regular"/>
              </a:rPr>
              <a:t>Our Marketing Channels</a:t>
            </a:r>
            <a:endParaRPr lang="en-US" sz="1400" b="1" dirty="0">
              <a:solidFill>
                <a:schemeClr val="bg2"/>
              </a:solidFill>
              <a:latin typeface="Lato Regular"/>
            </a:endParaRPr>
          </a:p>
        </p:txBody>
      </p:sp>
      <p:pic>
        <p:nvPicPr>
          <p:cNvPr id="21" name="Picture 20" descr="A picture containing tableware, plate, dishware, clipart&#10;&#10;Description generated with very high confidence">
            <a:extLst>
              <a:ext uri="{FF2B5EF4-FFF2-40B4-BE49-F238E27FC236}">
                <a16:creationId xmlns:a16="http://schemas.microsoft.com/office/drawing/2014/main" id="{5C3A4E4A-441B-4D04-A5B0-4ABABBA7C4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75187" y="12064278"/>
            <a:ext cx="1686779" cy="482787"/>
          </a:xfrm>
          <a:prstGeom prst="rect">
            <a:avLst/>
          </a:prstGeom>
        </p:spPr>
      </p:pic>
      <p:pic>
        <p:nvPicPr>
          <p:cNvPr id="22" name="Picture 21" descr="Image result for follow us on Facebook button">
            <a:hlinkClick r:id="rId11"/>
            <a:extLst>
              <a:ext uri="{FF2B5EF4-FFF2-40B4-BE49-F238E27FC236}">
                <a16:creationId xmlns:a16="http://schemas.microsoft.com/office/drawing/2014/main" id="{51867FD2-A547-4DEB-89AC-6817D06EF569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368" y="12064278"/>
            <a:ext cx="1522236" cy="48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Image result for linked in button">
            <a:hlinkClick r:id="rId13"/>
            <a:extLst>
              <a:ext uri="{FF2B5EF4-FFF2-40B4-BE49-F238E27FC236}">
                <a16:creationId xmlns:a16="http://schemas.microsoft.com/office/drawing/2014/main" id="{E5268211-D881-479E-A82D-8C0265124D66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127" y="11983876"/>
            <a:ext cx="1522236" cy="619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323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  <p:bldGraphic spid="13" grpId="0">
        <p:bldAsOne/>
      </p:bldGraphic>
      <p:bldP spid="14" grpId="0"/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48CA2D8-C587-4503-8701-5DCDBEB60602}"/>
              </a:ext>
            </a:extLst>
          </p:cNvPr>
          <p:cNvSpPr/>
          <p:nvPr/>
        </p:nvSpPr>
        <p:spPr>
          <a:xfrm>
            <a:off x="-16572" y="7540"/>
            <a:ext cx="18304572" cy="13708461"/>
          </a:xfrm>
          <a:prstGeom prst="homePlate">
            <a:avLst/>
          </a:prstGeom>
          <a:solidFill>
            <a:srgbClr val="445469">
              <a:alpha val="8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23" name="Group 22"/>
          <p:cNvGrpSpPr/>
          <p:nvPr/>
        </p:nvGrpSpPr>
        <p:grpSpPr>
          <a:xfrm>
            <a:off x="-33136" y="1752644"/>
            <a:ext cx="11418781" cy="8857477"/>
            <a:chOff x="2101597" y="594889"/>
            <a:chExt cx="4994398" cy="388601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1597" y="594889"/>
              <a:ext cx="4994398" cy="388601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1" dirty="0">
                <a:latin typeface="Lato Light"/>
              </a:endParaRPr>
            </a:p>
          </p:txBody>
        </p:sp>
      </p:grpSp>
      <p:pic>
        <p:nvPicPr>
          <p:cNvPr id="34" name="Picture Placeholder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C81C341F-4015-4BEF-8382-8CA6D6C276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" b="1925"/>
          <a:stretch>
            <a:fillRect/>
          </a:stretch>
        </p:blipFill>
        <p:spPr>
          <a:xfrm>
            <a:off x="1810767" y="3390204"/>
            <a:ext cx="7583902" cy="4749240"/>
          </a:xfrm>
        </p:spPr>
      </p:pic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C25FB2B8-A391-4E24-A7C6-4F7975F1BB69}"/>
              </a:ext>
            </a:extLst>
          </p:cNvPr>
          <p:cNvSpPr txBox="1">
            <a:spLocks/>
          </p:cNvSpPr>
          <p:nvPr/>
        </p:nvSpPr>
        <p:spPr>
          <a:xfrm>
            <a:off x="9820368" y="1797451"/>
            <a:ext cx="8303636" cy="680421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rPr>
              <a:t>Avoid missing out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rPr>
              <a:t>Register TODAY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rPr>
              <a:t>Call For Papers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rPr>
              <a:t>Now Closed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EBFD5DB-AD3D-44D0-BEF5-A643B5A529A8}"/>
              </a:ext>
            </a:extLst>
          </p:cNvPr>
          <p:cNvGrpSpPr/>
          <p:nvPr/>
        </p:nvGrpSpPr>
        <p:grpSpPr>
          <a:xfrm>
            <a:off x="9574309" y="9641069"/>
            <a:ext cx="2221279" cy="3052957"/>
            <a:chOff x="5259186" y="3061139"/>
            <a:chExt cx="1424205" cy="1880070"/>
          </a:xfrm>
        </p:grpSpPr>
        <p:sp>
          <p:nvSpPr>
            <p:cNvPr id="37" name="Flowchart: Manual Operation 11">
              <a:extLst>
                <a:ext uri="{FF2B5EF4-FFF2-40B4-BE49-F238E27FC236}">
                  <a16:creationId xmlns:a16="http://schemas.microsoft.com/office/drawing/2014/main" id="{559F7EFE-FB91-4430-94F2-A29FD0A219AA}"/>
                </a:ext>
              </a:extLst>
            </p:cNvPr>
            <p:cNvSpPr/>
            <p:nvPr/>
          </p:nvSpPr>
          <p:spPr>
            <a:xfrm>
              <a:off x="5478236" y="3061139"/>
              <a:ext cx="847041" cy="18800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 dirty="0"/>
            </a:p>
          </p:txBody>
        </p:sp>
        <p:sp>
          <p:nvSpPr>
            <p:cNvPr id="38" name="Flowchart: Manual Operation 4">
              <a:extLst>
                <a:ext uri="{FF2B5EF4-FFF2-40B4-BE49-F238E27FC236}">
                  <a16:creationId xmlns:a16="http://schemas.microsoft.com/office/drawing/2014/main" id="{9E134FBF-D706-4452-9350-8D9BB80738B6}"/>
                </a:ext>
              </a:extLst>
            </p:cNvPr>
            <p:cNvSpPr txBox="1"/>
            <p:nvPr/>
          </p:nvSpPr>
          <p:spPr>
            <a:xfrm>
              <a:off x="5259186" y="3583130"/>
              <a:ext cx="1424205" cy="908121"/>
            </a:xfrm>
            <a:prstGeom prst="homePlat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0" rIns="228600" bIns="0" numCol="1" spcCol="1270" anchor="ctr" anchorCtr="0">
              <a:noAutofit/>
            </a:bodyPr>
            <a:lstStyle/>
            <a:p>
              <a:pPr algn="ctr" defTabSz="1600160">
                <a:lnSpc>
                  <a:spcPct val="9000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</a:rPr>
                <a:t>For</a:t>
              </a:r>
            </a:p>
            <a:p>
              <a:pPr algn="ctr" defTabSz="1600160">
                <a:lnSpc>
                  <a:spcPct val="9000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</a:rPr>
                <a:t>More</a:t>
              </a:r>
            </a:p>
            <a:p>
              <a:pPr algn="ctr" defTabSz="1600160">
                <a:lnSpc>
                  <a:spcPct val="90000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</a:rPr>
                <a:t>Info</a:t>
              </a:r>
              <a:endPara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E048576-E284-4F02-BE57-DC368F7E48FD}"/>
              </a:ext>
            </a:extLst>
          </p:cNvPr>
          <p:cNvGrpSpPr/>
          <p:nvPr/>
        </p:nvGrpSpPr>
        <p:grpSpPr>
          <a:xfrm>
            <a:off x="11676391" y="8830914"/>
            <a:ext cx="6153711" cy="4912896"/>
            <a:chOff x="6478712" y="3087733"/>
            <a:chExt cx="2588564" cy="1758106"/>
          </a:xfrm>
        </p:grpSpPr>
        <p:sp>
          <p:nvSpPr>
            <p:cNvPr id="40" name="Text Placeholder 2">
              <a:extLst>
                <a:ext uri="{FF2B5EF4-FFF2-40B4-BE49-F238E27FC236}">
                  <a16:creationId xmlns:a16="http://schemas.microsoft.com/office/drawing/2014/main" id="{59455D29-B095-4AFD-B0AE-589EFC4BB41A}"/>
                </a:ext>
              </a:extLst>
            </p:cNvPr>
            <p:cNvSpPr txBox="1">
              <a:spLocks/>
            </p:cNvSpPr>
            <p:nvPr/>
          </p:nvSpPr>
          <p:spPr>
            <a:xfrm>
              <a:off x="6478712" y="3087733"/>
              <a:ext cx="2588564" cy="1758106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1" indent="-18097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4"/>
                </a:buClr>
                <a:buFont typeface="Wingdings" panose="05000000000000000000" pitchFamily="2" charset="2"/>
                <a:buChar char="Ø"/>
              </a:pPr>
              <a:r>
                <a:rPr lang="en-NZ" sz="2800" b="1" dirty="0">
                  <a:latin typeface="Lato Light"/>
                </a:rPr>
                <a:t>  </a:t>
              </a:r>
              <a:r>
                <a:rPr lang="en-NZ" sz="2800" b="1" dirty="0">
                  <a:solidFill>
                    <a:schemeClr val="tx1">
                      <a:lumMod val="50000"/>
                    </a:schemeClr>
                  </a:solidFill>
                  <a:latin typeface="Lato Light"/>
                </a:rPr>
                <a:t>Website - </a:t>
              </a:r>
              <a:r>
                <a:rPr lang="en-NZ" sz="2800" dirty="0">
                  <a:solidFill>
                    <a:schemeClr val="accent1"/>
                  </a:solidFill>
                  <a:latin typeface="Lato Ligh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www.boinz.org.nz</a:t>
              </a:r>
              <a:endParaRPr lang="en-NZ" sz="2800" dirty="0">
                <a:solidFill>
                  <a:schemeClr val="accent1"/>
                </a:solidFill>
                <a:latin typeface="Lato Light"/>
              </a:endParaRPr>
            </a:p>
            <a:p>
              <a:pPr marL="180971" indent="-18097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4"/>
                </a:buClr>
                <a:buFont typeface="Wingdings" panose="05000000000000000000" pitchFamily="2" charset="2"/>
                <a:buChar char="Ø"/>
              </a:pPr>
              <a:r>
                <a:rPr lang="en-US" sz="2800" b="1" dirty="0">
                  <a:latin typeface="Lato Light"/>
                </a:rPr>
                <a:t>  </a:t>
              </a:r>
              <a:r>
                <a:rPr lang="en-US" sz="2800" b="1" dirty="0">
                  <a:solidFill>
                    <a:schemeClr val="tx1">
                      <a:lumMod val="50000"/>
                    </a:schemeClr>
                  </a:solidFill>
                  <a:latin typeface="Lato Light"/>
                </a:rPr>
                <a:t>Contact - </a:t>
              </a: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Lato Light"/>
                </a:rPr>
                <a:t>Marketing &amp; Events  </a:t>
              </a:r>
            </a:p>
            <a:p>
              <a:pPr marL="0" indent="0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4"/>
                </a:buClr>
                <a:buNone/>
              </a:pPr>
              <a:r>
                <a:rPr lang="en-US" sz="2800" dirty="0">
                  <a:solidFill>
                    <a:schemeClr val="tx1">
                      <a:lumMod val="50000"/>
                    </a:schemeClr>
                  </a:solidFill>
                  <a:latin typeface="Lato Light"/>
                </a:rPr>
                <a:t>      Manager,</a:t>
              </a:r>
              <a:r>
                <a:rPr lang="en-US" sz="2800" dirty="0">
                  <a:solidFill>
                    <a:schemeClr val="accent5"/>
                  </a:solidFill>
                  <a:latin typeface="Lato Light"/>
                </a:rPr>
                <a:t> 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events@boinz.org.nz</a:t>
              </a:r>
              <a:r>
                <a:rPr lang="en-US" sz="2800" dirty="0">
                  <a:solidFill>
                    <a:schemeClr val="accent1"/>
                  </a:solidFill>
                  <a:latin typeface="Lato Light"/>
                </a:rPr>
                <a:t> </a:t>
              </a:r>
            </a:p>
            <a:p>
              <a:pPr marL="180971" indent="-180971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4"/>
                </a:buClr>
                <a:buFont typeface="Wingdings" panose="05000000000000000000" pitchFamily="2" charset="2"/>
                <a:buChar char="Ø"/>
              </a:pPr>
              <a:r>
                <a:rPr lang="en-NZ" sz="2800" b="1" dirty="0">
                  <a:latin typeface="Lato Light"/>
                </a:rPr>
                <a:t>  </a:t>
              </a:r>
              <a:r>
                <a:rPr lang="en-NZ" sz="2800" b="1" dirty="0">
                  <a:solidFill>
                    <a:schemeClr val="tx1">
                      <a:lumMod val="50000"/>
                    </a:schemeClr>
                  </a:solidFill>
                  <a:latin typeface="Lato Light"/>
                </a:rPr>
                <a:t>E-News</a:t>
              </a:r>
              <a:r>
                <a:rPr lang="en-NZ" sz="2800" dirty="0">
                  <a:solidFill>
                    <a:schemeClr val="tx1">
                      <a:lumMod val="50000"/>
                    </a:schemeClr>
                  </a:solidFill>
                  <a:latin typeface="Lato Light"/>
                </a:rPr>
                <a:t>  - (3 Channels – </a:t>
              </a:r>
              <a:r>
                <a:rPr lang="en-NZ" sz="2800" i="1" dirty="0">
                  <a:solidFill>
                    <a:schemeClr val="tx1">
                      <a:lumMod val="50000"/>
                    </a:schemeClr>
                  </a:solidFill>
                  <a:latin typeface="Lato Light"/>
                </a:rPr>
                <a:t>Monthly</a:t>
              </a:r>
            </a:p>
            <a:p>
              <a:pPr marL="0" indent="0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4"/>
                </a:buClr>
                <a:buNone/>
              </a:pPr>
              <a:r>
                <a:rPr lang="en-NZ" sz="2800" i="1" dirty="0">
                  <a:solidFill>
                    <a:schemeClr val="tx1">
                      <a:lumMod val="50000"/>
                    </a:schemeClr>
                  </a:solidFill>
                  <a:latin typeface="Lato Light"/>
                </a:rPr>
                <a:t>      Update / Training Update /</a:t>
              </a:r>
            </a:p>
            <a:p>
              <a:pPr marL="0" indent="0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4"/>
                </a:buClr>
                <a:buNone/>
              </a:pPr>
              <a:r>
                <a:rPr lang="en-NZ" sz="2800" i="1" dirty="0">
                  <a:solidFill>
                    <a:schemeClr val="tx1">
                      <a:lumMod val="50000"/>
                    </a:schemeClr>
                  </a:solidFill>
                  <a:latin typeface="Lato Light"/>
                </a:rPr>
                <a:t>       Accreditation Update</a:t>
              </a:r>
              <a:r>
                <a:rPr lang="en-NZ" sz="2800" dirty="0">
                  <a:solidFill>
                    <a:schemeClr val="tx1">
                      <a:lumMod val="50000"/>
                    </a:schemeClr>
                  </a:solidFill>
                  <a:latin typeface="Lato Light"/>
                </a:rPr>
                <a:t>)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4"/>
                </a:buClr>
                <a:buFont typeface="Wingdings" panose="05000000000000000000" pitchFamily="2" charset="2"/>
                <a:buChar char="Ø"/>
              </a:pPr>
              <a:r>
                <a:rPr lang="en-NZ" sz="2800" b="1" dirty="0">
                  <a:noFill/>
                  <a:latin typeface="Lato Light"/>
                </a:rPr>
                <a:t>dsfgsd</a:t>
              </a:r>
            </a:p>
            <a:p>
              <a:pPr lvl="2">
                <a:lnSpc>
                  <a:spcPct val="100000"/>
                </a:lnSpc>
                <a:buFont typeface="Calibri" pitchFamily="34" charset="0"/>
                <a:buChar char="–"/>
              </a:pPr>
              <a:endParaRPr lang="en-US" sz="1800" dirty="0"/>
            </a:p>
          </p:txBody>
        </p:sp>
        <p:pic>
          <p:nvPicPr>
            <p:cNvPr id="41" name="Picture 40" descr="A picture containing tableware, plate, dishware, clipart&#10;&#10;Description generated with very high confidence">
              <a:extLst>
                <a:ext uri="{FF2B5EF4-FFF2-40B4-BE49-F238E27FC236}">
                  <a16:creationId xmlns:a16="http://schemas.microsoft.com/office/drawing/2014/main" id="{20184BA8-E202-4D0D-8D5B-8713595F9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6406" y="4357309"/>
              <a:ext cx="698238" cy="199848"/>
            </a:xfrm>
            <a:prstGeom prst="rect">
              <a:avLst/>
            </a:prstGeom>
          </p:spPr>
        </p:pic>
        <p:pic>
          <p:nvPicPr>
            <p:cNvPr id="42" name="Picture 41" descr="Image result for follow us on Facebook button">
              <a:hlinkClick r:id="rId7"/>
              <a:extLst>
                <a:ext uri="{FF2B5EF4-FFF2-40B4-BE49-F238E27FC236}">
                  <a16:creationId xmlns:a16="http://schemas.microsoft.com/office/drawing/2014/main" id="{E785F587-9D96-45BB-A69C-344CFB5A9992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824" y="4347316"/>
              <a:ext cx="762452" cy="219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Image result for linked in button">
              <a:hlinkClick r:id="rId9"/>
              <a:extLst>
                <a:ext uri="{FF2B5EF4-FFF2-40B4-BE49-F238E27FC236}">
                  <a16:creationId xmlns:a16="http://schemas.microsoft.com/office/drawing/2014/main" id="{27D04841-BFD2-41D6-9BB3-1ED290C79329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7276" y="4308584"/>
              <a:ext cx="762452" cy="2819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810521-798A-4BF5-95B8-BF0ADF36EE87}"/>
              </a:ext>
            </a:extLst>
          </p:cNvPr>
          <p:cNvGrpSpPr/>
          <p:nvPr/>
        </p:nvGrpSpPr>
        <p:grpSpPr>
          <a:xfrm>
            <a:off x="4179141" y="510376"/>
            <a:ext cx="3136059" cy="1192209"/>
            <a:chOff x="1649948" y="389133"/>
            <a:chExt cx="1090971" cy="525416"/>
          </a:xfrm>
        </p:grpSpPr>
        <p:pic>
          <p:nvPicPr>
            <p:cNvPr id="45" name="Graphic 44" descr="Plug">
              <a:extLst>
                <a:ext uri="{FF2B5EF4-FFF2-40B4-BE49-F238E27FC236}">
                  <a16:creationId xmlns:a16="http://schemas.microsoft.com/office/drawing/2014/main" id="{F808DEC9-0D79-4BC2-8AC4-B4607BE81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49948" y="389133"/>
              <a:ext cx="399387" cy="5028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B013DE-1F25-4723-93C0-5CDD76FEDD3A}"/>
                </a:ext>
              </a:extLst>
            </p:cNvPr>
            <p:cNvSpPr txBox="1"/>
            <p:nvPr/>
          </p:nvSpPr>
          <p:spPr bwMode="auto">
            <a:xfrm>
              <a:off x="2024000" y="494067"/>
              <a:ext cx="716919" cy="42048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Technology</a:t>
              </a:r>
              <a:endPara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4BCC30-ACC5-4E1E-A16C-F648551FC643}"/>
              </a:ext>
            </a:extLst>
          </p:cNvPr>
          <p:cNvGrpSpPr/>
          <p:nvPr/>
        </p:nvGrpSpPr>
        <p:grpSpPr>
          <a:xfrm>
            <a:off x="299579" y="435433"/>
            <a:ext cx="3051150" cy="1119570"/>
            <a:chOff x="51747" y="-37828"/>
            <a:chExt cx="2083977" cy="44307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0C90614-A0D7-4AF2-95A2-28837DB9CF3F}"/>
                </a:ext>
              </a:extLst>
            </p:cNvPr>
            <p:cNvSpPr txBox="1"/>
            <p:nvPr/>
          </p:nvSpPr>
          <p:spPr bwMode="auto">
            <a:xfrm>
              <a:off x="841544" y="104196"/>
              <a:ext cx="1294180" cy="2070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Innovation</a:t>
              </a:r>
              <a:endPara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  <p:pic>
          <p:nvPicPr>
            <p:cNvPr id="49" name="Graphic 48" descr="Lightbulb and gear">
              <a:extLst>
                <a:ext uri="{FF2B5EF4-FFF2-40B4-BE49-F238E27FC236}">
                  <a16:creationId xmlns:a16="http://schemas.microsoft.com/office/drawing/2014/main" id="{9679B0B4-33C7-4BA0-903A-F42EC64FA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747" y="-37828"/>
              <a:ext cx="784141" cy="4430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8FED23D-5289-4B87-8584-06F04C897D82}"/>
              </a:ext>
            </a:extLst>
          </p:cNvPr>
          <p:cNvGrpSpPr/>
          <p:nvPr/>
        </p:nvGrpSpPr>
        <p:grpSpPr>
          <a:xfrm>
            <a:off x="1571940" y="1640114"/>
            <a:ext cx="3378756" cy="1119570"/>
            <a:chOff x="888586" y="1758121"/>
            <a:chExt cx="1949433" cy="631967"/>
          </a:xfrm>
        </p:grpSpPr>
        <p:pic>
          <p:nvPicPr>
            <p:cNvPr id="51" name="Graphic 50" descr="Head with gears">
              <a:extLst>
                <a:ext uri="{FF2B5EF4-FFF2-40B4-BE49-F238E27FC236}">
                  <a16:creationId xmlns:a16="http://schemas.microsoft.com/office/drawing/2014/main" id="{71305DB0-01DA-4026-B774-C46118896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88586" y="1758121"/>
              <a:ext cx="631967" cy="631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CDE11D8-24E5-4648-96ED-9EB17F22048C}"/>
                </a:ext>
              </a:extLst>
            </p:cNvPr>
            <p:cNvSpPr txBox="1"/>
            <p:nvPr/>
          </p:nvSpPr>
          <p:spPr bwMode="auto">
            <a:xfrm>
              <a:off x="1520553" y="1937606"/>
              <a:ext cx="1317466" cy="29534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Skills</a:t>
              </a:r>
              <a:endPara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7EC355B-E4B7-4E2E-9C20-A424A5041748}"/>
              </a:ext>
            </a:extLst>
          </p:cNvPr>
          <p:cNvGrpSpPr/>
          <p:nvPr/>
        </p:nvGrpSpPr>
        <p:grpSpPr>
          <a:xfrm>
            <a:off x="6058559" y="1532452"/>
            <a:ext cx="3272351" cy="1134715"/>
            <a:chOff x="3626742" y="205191"/>
            <a:chExt cx="1526575" cy="43748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C9B3704-4145-4EBD-B2DD-A1C333C9EAF5}"/>
                </a:ext>
              </a:extLst>
            </p:cNvPr>
            <p:cNvSpPr txBox="1"/>
            <p:nvPr/>
          </p:nvSpPr>
          <p:spPr bwMode="auto">
            <a:xfrm>
              <a:off x="4030823" y="346837"/>
              <a:ext cx="1122494" cy="20172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Trends</a:t>
              </a:r>
              <a:endPara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915C2BB-F67C-47F8-A238-057CCD58EC5D}"/>
                </a:ext>
              </a:extLst>
            </p:cNvPr>
            <p:cNvGrpSpPr/>
            <p:nvPr/>
          </p:nvGrpSpPr>
          <p:grpSpPr>
            <a:xfrm>
              <a:off x="3626742" y="205191"/>
              <a:ext cx="346466" cy="437481"/>
              <a:chOff x="3290888" y="2733676"/>
              <a:chExt cx="635000" cy="1020763"/>
            </a:xfrm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Freeform 42">
                <a:extLst>
                  <a:ext uri="{FF2B5EF4-FFF2-40B4-BE49-F238E27FC236}">
                    <a16:creationId xmlns:a16="http://schemas.microsoft.com/office/drawing/2014/main" id="{7305900E-7477-4E17-8A28-292689007C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0888" y="2851151"/>
                <a:ext cx="635000" cy="903288"/>
              </a:xfrm>
              <a:custGeom>
                <a:avLst/>
                <a:gdLst>
                  <a:gd name="T0" fmla="*/ 25 w 207"/>
                  <a:gd name="T1" fmla="*/ 293 h 294"/>
                  <a:gd name="T2" fmla="*/ 66 w 207"/>
                  <a:gd name="T3" fmla="*/ 280 h 294"/>
                  <a:gd name="T4" fmla="*/ 72 w 207"/>
                  <a:gd name="T5" fmla="*/ 275 h 294"/>
                  <a:gd name="T6" fmla="*/ 74 w 207"/>
                  <a:gd name="T7" fmla="*/ 275 h 294"/>
                  <a:gd name="T8" fmla="*/ 114 w 207"/>
                  <a:gd name="T9" fmla="*/ 254 h 294"/>
                  <a:gd name="T10" fmla="*/ 120 w 207"/>
                  <a:gd name="T11" fmla="*/ 257 h 294"/>
                  <a:gd name="T12" fmla="*/ 161 w 207"/>
                  <a:gd name="T13" fmla="*/ 241 h 294"/>
                  <a:gd name="T14" fmla="*/ 165 w 207"/>
                  <a:gd name="T15" fmla="*/ 241 h 294"/>
                  <a:gd name="T16" fmla="*/ 166 w 207"/>
                  <a:gd name="T17" fmla="*/ 241 h 294"/>
                  <a:gd name="T18" fmla="*/ 207 w 207"/>
                  <a:gd name="T19" fmla="*/ 16 h 294"/>
                  <a:gd name="T20" fmla="*/ 207 w 207"/>
                  <a:gd name="T21" fmla="*/ 15 h 294"/>
                  <a:gd name="T22" fmla="*/ 206 w 207"/>
                  <a:gd name="T23" fmla="*/ 14 h 294"/>
                  <a:gd name="T24" fmla="*/ 180 w 207"/>
                  <a:gd name="T25" fmla="*/ 0 h 294"/>
                  <a:gd name="T26" fmla="*/ 140 w 207"/>
                  <a:gd name="T27" fmla="*/ 14 h 294"/>
                  <a:gd name="T28" fmla="*/ 140 w 207"/>
                  <a:gd name="T29" fmla="*/ 15 h 294"/>
                  <a:gd name="T30" fmla="*/ 139 w 207"/>
                  <a:gd name="T31" fmla="*/ 16 h 294"/>
                  <a:gd name="T32" fmla="*/ 134 w 207"/>
                  <a:gd name="T33" fmla="*/ 110 h 294"/>
                  <a:gd name="T34" fmla="*/ 114 w 207"/>
                  <a:gd name="T35" fmla="*/ 76 h 294"/>
                  <a:gd name="T36" fmla="*/ 114 w 207"/>
                  <a:gd name="T37" fmla="*/ 75 h 294"/>
                  <a:gd name="T38" fmla="*/ 113 w 207"/>
                  <a:gd name="T39" fmla="*/ 75 h 294"/>
                  <a:gd name="T40" fmla="*/ 48 w 207"/>
                  <a:gd name="T41" fmla="*/ 74 h 294"/>
                  <a:gd name="T42" fmla="*/ 48 w 207"/>
                  <a:gd name="T43" fmla="*/ 75 h 294"/>
                  <a:gd name="T44" fmla="*/ 47 w 207"/>
                  <a:gd name="T45" fmla="*/ 76 h 294"/>
                  <a:gd name="T46" fmla="*/ 47 w 207"/>
                  <a:gd name="T47" fmla="*/ 127 h 294"/>
                  <a:gd name="T48" fmla="*/ 1 w 207"/>
                  <a:gd name="T49" fmla="*/ 138 h 294"/>
                  <a:gd name="T50" fmla="*/ 1 w 207"/>
                  <a:gd name="T51" fmla="*/ 138 h 294"/>
                  <a:gd name="T52" fmla="*/ 0 w 207"/>
                  <a:gd name="T53" fmla="*/ 139 h 294"/>
                  <a:gd name="T54" fmla="*/ 0 w 207"/>
                  <a:gd name="T55" fmla="*/ 278 h 294"/>
                  <a:gd name="T56" fmla="*/ 122 w 207"/>
                  <a:gd name="T57" fmla="*/ 252 h 294"/>
                  <a:gd name="T58" fmla="*/ 157 w 207"/>
                  <a:gd name="T59" fmla="*/ 240 h 294"/>
                  <a:gd name="T60" fmla="*/ 168 w 207"/>
                  <a:gd name="T61" fmla="*/ 30 h 294"/>
                  <a:gd name="T62" fmla="*/ 181 w 207"/>
                  <a:gd name="T63" fmla="*/ 5 h 294"/>
                  <a:gd name="T64" fmla="*/ 162 w 207"/>
                  <a:gd name="T65" fmla="*/ 24 h 294"/>
                  <a:gd name="T66" fmla="*/ 143 w 207"/>
                  <a:gd name="T67" fmla="*/ 19 h 294"/>
                  <a:gd name="T68" fmla="*/ 161 w 207"/>
                  <a:gd name="T69" fmla="*/ 234 h 294"/>
                  <a:gd name="T70" fmla="*/ 161 w 207"/>
                  <a:gd name="T71" fmla="*/ 124 h 294"/>
                  <a:gd name="T72" fmla="*/ 161 w 207"/>
                  <a:gd name="T73" fmla="*/ 124 h 294"/>
                  <a:gd name="T74" fmla="*/ 143 w 207"/>
                  <a:gd name="T75" fmla="*/ 114 h 294"/>
                  <a:gd name="T76" fmla="*/ 135 w 207"/>
                  <a:gd name="T77" fmla="*/ 114 h 294"/>
                  <a:gd name="T78" fmla="*/ 114 w 207"/>
                  <a:gd name="T79" fmla="*/ 133 h 294"/>
                  <a:gd name="T80" fmla="*/ 118 w 207"/>
                  <a:gd name="T81" fmla="*/ 140 h 294"/>
                  <a:gd name="T82" fmla="*/ 114 w 207"/>
                  <a:gd name="T83" fmla="*/ 137 h 294"/>
                  <a:gd name="T84" fmla="*/ 64 w 207"/>
                  <a:gd name="T85" fmla="*/ 277 h 294"/>
                  <a:gd name="T86" fmla="*/ 47 w 207"/>
                  <a:gd name="T87" fmla="*/ 148 h 294"/>
                  <a:gd name="T88" fmla="*/ 110 w 207"/>
                  <a:gd name="T89" fmla="*/ 258 h 294"/>
                  <a:gd name="T90" fmla="*/ 110 w 207"/>
                  <a:gd name="T91" fmla="*/ 79 h 294"/>
                  <a:gd name="T92" fmla="*/ 107 w 207"/>
                  <a:gd name="T93" fmla="*/ 76 h 294"/>
                  <a:gd name="T94" fmla="*/ 54 w 207"/>
                  <a:gd name="T95" fmla="*/ 77 h 294"/>
                  <a:gd name="T96" fmla="*/ 71 w 207"/>
                  <a:gd name="T97" fmla="*/ 91 h 294"/>
                  <a:gd name="T98" fmla="*/ 68 w 207"/>
                  <a:gd name="T99" fmla="*/ 140 h 294"/>
                  <a:gd name="T100" fmla="*/ 68 w 207"/>
                  <a:gd name="T101" fmla="*/ 139 h 294"/>
                  <a:gd name="T102" fmla="*/ 67 w 207"/>
                  <a:gd name="T103" fmla="*/ 138 h 294"/>
                  <a:gd name="T104" fmla="*/ 51 w 207"/>
                  <a:gd name="T105" fmla="*/ 80 h 294"/>
                  <a:gd name="T106" fmla="*/ 43 w 207"/>
                  <a:gd name="T107" fmla="*/ 145 h 294"/>
                  <a:gd name="T108" fmla="*/ 7 w 207"/>
                  <a:gd name="T109" fmla="*/ 140 h 294"/>
                  <a:gd name="T110" fmla="*/ 24 w 207"/>
                  <a:gd name="T111" fmla="*/ 154 h 294"/>
                  <a:gd name="T112" fmla="*/ 4 w 207"/>
                  <a:gd name="T113" fmla="*/ 14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7" h="294">
                    <a:moveTo>
                      <a:pt x="1" y="280"/>
                    </a:moveTo>
                    <a:cubicBezTo>
                      <a:pt x="25" y="293"/>
                      <a:pt x="25" y="293"/>
                      <a:pt x="25" y="293"/>
                    </a:cubicBezTo>
                    <a:cubicBezTo>
                      <a:pt x="25" y="293"/>
                      <a:pt x="25" y="293"/>
                      <a:pt x="25" y="293"/>
                    </a:cubicBezTo>
                    <a:cubicBezTo>
                      <a:pt x="26" y="294"/>
                      <a:pt x="26" y="294"/>
                      <a:pt x="26" y="294"/>
                    </a:cubicBezTo>
                    <a:cubicBezTo>
                      <a:pt x="27" y="294"/>
                      <a:pt x="27" y="294"/>
                      <a:pt x="27" y="294"/>
                    </a:cubicBezTo>
                    <a:cubicBezTo>
                      <a:pt x="66" y="280"/>
                      <a:pt x="66" y="280"/>
                      <a:pt x="66" y="280"/>
                    </a:cubicBezTo>
                    <a:cubicBezTo>
                      <a:pt x="67" y="280"/>
                      <a:pt x="68" y="279"/>
                      <a:pt x="68" y="278"/>
                    </a:cubicBezTo>
                    <a:cubicBezTo>
                      <a:pt x="68" y="272"/>
                      <a:pt x="68" y="272"/>
                      <a:pt x="68" y="272"/>
                    </a:cubicBezTo>
                    <a:cubicBezTo>
                      <a:pt x="72" y="275"/>
                      <a:pt x="72" y="275"/>
                      <a:pt x="72" y="275"/>
                    </a:cubicBezTo>
                    <a:cubicBezTo>
                      <a:pt x="72" y="275"/>
                      <a:pt x="72" y="275"/>
                      <a:pt x="72" y="275"/>
                    </a:cubicBezTo>
                    <a:cubicBezTo>
                      <a:pt x="73" y="275"/>
                      <a:pt x="73" y="275"/>
                      <a:pt x="73" y="275"/>
                    </a:cubicBezTo>
                    <a:cubicBezTo>
                      <a:pt x="74" y="275"/>
                      <a:pt x="74" y="275"/>
                      <a:pt x="74" y="275"/>
                    </a:cubicBezTo>
                    <a:cubicBezTo>
                      <a:pt x="113" y="261"/>
                      <a:pt x="113" y="261"/>
                      <a:pt x="113" y="261"/>
                    </a:cubicBezTo>
                    <a:cubicBezTo>
                      <a:pt x="114" y="261"/>
                      <a:pt x="114" y="260"/>
                      <a:pt x="114" y="260"/>
                    </a:cubicBezTo>
                    <a:cubicBezTo>
                      <a:pt x="114" y="254"/>
                      <a:pt x="114" y="254"/>
                      <a:pt x="114" y="254"/>
                    </a:cubicBezTo>
                    <a:cubicBezTo>
                      <a:pt x="119" y="257"/>
                      <a:pt x="119" y="257"/>
                      <a:pt x="119" y="257"/>
                    </a:cubicBezTo>
                    <a:cubicBezTo>
                      <a:pt x="119" y="257"/>
                      <a:pt x="119" y="257"/>
                      <a:pt x="119" y="257"/>
                    </a:cubicBezTo>
                    <a:cubicBezTo>
                      <a:pt x="120" y="257"/>
                      <a:pt x="120" y="257"/>
                      <a:pt x="120" y="257"/>
                    </a:cubicBezTo>
                    <a:cubicBezTo>
                      <a:pt x="121" y="257"/>
                      <a:pt x="121" y="257"/>
                      <a:pt x="121" y="257"/>
                    </a:cubicBezTo>
                    <a:cubicBezTo>
                      <a:pt x="160" y="243"/>
                      <a:pt x="160" y="243"/>
                      <a:pt x="160" y="243"/>
                    </a:cubicBezTo>
                    <a:cubicBezTo>
                      <a:pt x="161" y="243"/>
                      <a:pt x="161" y="242"/>
                      <a:pt x="161" y="241"/>
                    </a:cubicBezTo>
                    <a:cubicBezTo>
                      <a:pt x="161" y="239"/>
                      <a:pt x="161" y="239"/>
                      <a:pt x="161" y="239"/>
                    </a:cubicBezTo>
                    <a:cubicBezTo>
                      <a:pt x="165" y="241"/>
                      <a:pt x="165" y="241"/>
                      <a:pt x="165" y="241"/>
                    </a:cubicBezTo>
                    <a:cubicBezTo>
                      <a:pt x="165" y="241"/>
                      <a:pt x="165" y="241"/>
                      <a:pt x="165" y="241"/>
                    </a:cubicBezTo>
                    <a:cubicBezTo>
                      <a:pt x="165" y="241"/>
                      <a:pt x="165" y="241"/>
                      <a:pt x="165" y="241"/>
                    </a:cubicBezTo>
                    <a:cubicBezTo>
                      <a:pt x="166" y="241"/>
                      <a:pt x="166" y="241"/>
                      <a:pt x="166" y="241"/>
                    </a:cubicBezTo>
                    <a:cubicBezTo>
                      <a:pt x="166" y="241"/>
                      <a:pt x="166" y="241"/>
                      <a:pt x="166" y="241"/>
                    </a:cubicBezTo>
                    <a:cubicBezTo>
                      <a:pt x="206" y="228"/>
                      <a:pt x="206" y="228"/>
                      <a:pt x="206" y="228"/>
                    </a:cubicBezTo>
                    <a:cubicBezTo>
                      <a:pt x="207" y="227"/>
                      <a:pt x="207" y="227"/>
                      <a:pt x="207" y="226"/>
                    </a:cubicBezTo>
                    <a:cubicBezTo>
                      <a:pt x="207" y="16"/>
                      <a:pt x="207" y="16"/>
                      <a:pt x="207" y="16"/>
                    </a:cubicBezTo>
                    <a:cubicBezTo>
                      <a:pt x="207" y="15"/>
                      <a:pt x="207" y="15"/>
                      <a:pt x="207" y="15"/>
                    </a:cubicBezTo>
                    <a:cubicBezTo>
                      <a:pt x="207" y="15"/>
                      <a:pt x="207" y="15"/>
                      <a:pt x="207" y="15"/>
                    </a:cubicBezTo>
                    <a:cubicBezTo>
                      <a:pt x="207" y="15"/>
                      <a:pt x="207" y="15"/>
                      <a:pt x="207" y="15"/>
                    </a:cubicBezTo>
                    <a:cubicBezTo>
                      <a:pt x="206" y="14"/>
                      <a:pt x="206" y="14"/>
                      <a:pt x="206" y="14"/>
                    </a:cubicBezTo>
                    <a:cubicBezTo>
                      <a:pt x="206" y="14"/>
                      <a:pt x="206" y="14"/>
                      <a:pt x="206" y="14"/>
                    </a:cubicBezTo>
                    <a:cubicBezTo>
                      <a:pt x="206" y="14"/>
                      <a:pt x="206" y="14"/>
                      <a:pt x="206" y="14"/>
                    </a:cubicBezTo>
                    <a:cubicBezTo>
                      <a:pt x="206" y="14"/>
                      <a:pt x="206" y="14"/>
                      <a:pt x="206" y="14"/>
                    </a:cubicBezTo>
                    <a:cubicBezTo>
                      <a:pt x="182" y="1"/>
                      <a:pt x="182" y="1"/>
                      <a:pt x="182" y="1"/>
                    </a:cubicBezTo>
                    <a:cubicBezTo>
                      <a:pt x="181" y="0"/>
                      <a:pt x="181" y="0"/>
                      <a:pt x="180" y="0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9" y="112"/>
                      <a:pt x="139" y="112"/>
                      <a:pt x="139" y="112"/>
                    </a:cubicBez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5" y="110"/>
                      <a:pt x="135" y="110"/>
                      <a:pt x="134" y="110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4" y="75"/>
                      <a:pt x="114" y="75"/>
                      <a:pt x="114" y="75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88" y="61"/>
                      <a:pt x="88" y="61"/>
                      <a:pt x="87" y="61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47" y="127"/>
                      <a:pt x="47" y="127"/>
                      <a:pt x="47" y="127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2" y="124"/>
                      <a:pt x="41" y="124"/>
                      <a:pt x="41" y="124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9"/>
                      <a:pt x="0" y="280"/>
                      <a:pt x="1" y="280"/>
                    </a:cubicBezTo>
                    <a:close/>
                    <a:moveTo>
                      <a:pt x="157" y="240"/>
                    </a:moveTo>
                    <a:cubicBezTo>
                      <a:pt x="122" y="252"/>
                      <a:pt x="122" y="252"/>
                      <a:pt x="122" y="252"/>
                    </a:cubicBezTo>
                    <a:cubicBezTo>
                      <a:pt x="122" y="140"/>
                      <a:pt x="122" y="140"/>
                      <a:pt x="122" y="140"/>
                    </a:cubicBezTo>
                    <a:cubicBezTo>
                      <a:pt x="157" y="128"/>
                      <a:pt x="157" y="128"/>
                      <a:pt x="157" y="128"/>
                    </a:cubicBezTo>
                    <a:lnTo>
                      <a:pt x="157" y="240"/>
                    </a:lnTo>
                    <a:close/>
                    <a:moveTo>
                      <a:pt x="203" y="224"/>
                    </a:move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68" y="30"/>
                      <a:pt x="168" y="30"/>
                      <a:pt x="168" y="30"/>
                    </a:cubicBezTo>
                    <a:cubicBezTo>
                      <a:pt x="203" y="18"/>
                      <a:pt x="203" y="18"/>
                      <a:pt x="203" y="18"/>
                    </a:cubicBezTo>
                    <a:lnTo>
                      <a:pt x="203" y="224"/>
                    </a:lnTo>
                    <a:close/>
                    <a:moveTo>
                      <a:pt x="181" y="5"/>
                    </a:moveTo>
                    <a:cubicBezTo>
                      <a:pt x="200" y="15"/>
                      <a:pt x="200" y="15"/>
                      <a:pt x="200" y="15"/>
                    </a:cubicBezTo>
                    <a:cubicBezTo>
                      <a:pt x="166" y="27"/>
                      <a:pt x="166" y="27"/>
                      <a:pt x="166" y="27"/>
                    </a:cubicBezTo>
                    <a:cubicBezTo>
                      <a:pt x="162" y="24"/>
                      <a:pt x="162" y="24"/>
                      <a:pt x="162" y="24"/>
                    </a:cubicBezTo>
                    <a:cubicBezTo>
                      <a:pt x="146" y="16"/>
                      <a:pt x="146" y="16"/>
                      <a:pt x="146" y="16"/>
                    </a:cubicBezTo>
                    <a:lnTo>
                      <a:pt x="181" y="5"/>
                    </a:lnTo>
                    <a:close/>
                    <a:moveTo>
                      <a:pt x="143" y="19"/>
                    </a:moveTo>
                    <a:cubicBezTo>
                      <a:pt x="164" y="30"/>
                      <a:pt x="164" y="30"/>
                      <a:pt x="164" y="30"/>
                    </a:cubicBezTo>
                    <a:cubicBezTo>
                      <a:pt x="164" y="235"/>
                      <a:pt x="164" y="235"/>
                      <a:pt x="164" y="235"/>
                    </a:cubicBezTo>
                    <a:cubicBezTo>
                      <a:pt x="161" y="234"/>
                      <a:pt x="161" y="234"/>
                      <a:pt x="161" y="234"/>
                    </a:cubicBezTo>
                    <a:cubicBezTo>
                      <a:pt x="161" y="125"/>
                      <a:pt x="161" y="125"/>
                      <a:pt x="161" y="125"/>
                    </a:cubicBezTo>
                    <a:cubicBezTo>
                      <a:pt x="161" y="125"/>
                      <a:pt x="161" y="125"/>
                      <a:pt x="161" y="125"/>
                    </a:cubicBezTo>
                    <a:cubicBezTo>
                      <a:pt x="161" y="124"/>
                      <a:pt x="161" y="124"/>
                      <a:pt x="161" y="124"/>
                    </a:cubicBezTo>
                    <a:cubicBezTo>
                      <a:pt x="161" y="124"/>
                      <a:pt x="161" y="124"/>
                      <a:pt x="161" y="124"/>
                    </a:cubicBezTo>
                    <a:cubicBezTo>
                      <a:pt x="161" y="124"/>
                      <a:pt x="161" y="124"/>
                      <a:pt x="161" y="124"/>
                    </a:cubicBezTo>
                    <a:cubicBezTo>
                      <a:pt x="161" y="124"/>
                      <a:pt x="161" y="124"/>
                      <a:pt x="161" y="124"/>
                    </a:cubicBezTo>
                    <a:cubicBezTo>
                      <a:pt x="161" y="124"/>
                      <a:pt x="161" y="124"/>
                      <a:pt x="161" y="124"/>
                    </a:cubicBezTo>
                    <a:cubicBezTo>
                      <a:pt x="160" y="123"/>
                      <a:pt x="160" y="123"/>
                      <a:pt x="160" y="123"/>
                    </a:cubicBezTo>
                    <a:cubicBezTo>
                      <a:pt x="143" y="114"/>
                      <a:pt x="143" y="114"/>
                      <a:pt x="143" y="114"/>
                    </a:cubicBezTo>
                    <a:lnTo>
                      <a:pt x="143" y="19"/>
                    </a:lnTo>
                    <a:close/>
                    <a:moveTo>
                      <a:pt x="114" y="122"/>
                    </a:moveTo>
                    <a:cubicBezTo>
                      <a:pt x="135" y="114"/>
                      <a:pt x="135" y="114"/>
                      <a:pt x="135" y="114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20" y="136"/>
                      <a:pt x="120" y="136"/>
                      <a:pt x="120" y="136"/>
                    </a:cubicBezTo>
                    <a:cubicBezTo>
                      <a:pt x="114" y="133"/>
                      <a:pt x="114" y="133"/>
                      <a:pt x="114" y="133"/>
                    </a:cubicBezTo>
                    <a:lnTo>
                      <a:pt x="114" y="122"/>
                    </a:lnTo>
                    <a:close/>
                    <a:moveTo>
                      <a:pt x="114" y="137"/>
                    </a:moveTo>
                    <a:cubicBezTo>
                      <a:pt x="118" y="140"/>
                      <a:pt x="118" y="140"/>
                      <a:pt x="118" y="140"/>
                    </a:cubicBezTo>
                    <a:cubicBezTo>
                      <a:pt x="118" y="251"/>
                      <a:pt x="118" y="251"/>
                      <a:pt x="118" y="251"/>
                    </a:cubicBezTo>
                    <a:cubicBezTo>
                      <a:pt x="114" y="250"/>
                      <a:pt x="114" y="250"/>
                      <a:pt x="114" y="250"/>
                    </a:cubicBezTo>
                    <a:lnTo>
                      <a:pt x="114" y="137"/>
                    </a:lnTo>
                    <a:close/>
                    <a:moveTo>
                      <a:pt x="64" y="268"/>
                    </a:moveTo>
                    <a:cubicBezTo>
                      <a:pt x="63" y="269"/>
                      <a:pt x="63" y="269"/>
                      <a:pt x="64" y="270"/>
                    </a:cubicBezTo>
                    <a:cubicBezTo>
                      <a:pt x="64" y="277"/>
                      <a:pt x="64" y="277"/>
                      <a:pt x="64" y="277"/>
                    </a:cubicBezTo>
                    <a:cubicBezTo>
                      <a:pt x="28" y="289"/>
                      <a:pt x="28" y="289"/>
                      <a:pt x="28" y="289"/>
                    </a:cubicBezTo>
                    <a:cubicBezTo>
                      <a:pt x="28" y="154"/>
                      <a:pt x="28" y="154"/>
                      <a:pt x="28" y="154"/>
                    </a:cubicBezTo>
                    <a:cubicBezTo>
                      <a:pt x="47" y="148"/>
                      <a:pt x="47" y="148"/>
                      <a:pt x="47" y="148"/>
                    </a:cubicBezTo>
                    <a:cubicBezTo>
                      <a:pt x="64" y="142"/>
                      <a:pt x="64" y="142"/>
                      <a:pt x="64" y="142"/>
                    </a:cubicBezTo>
                    <a:lnTo>
                      <a:pt x="64" y="268"/>
                    </a:lnTo>
                    <a:close/>
                    <a:moveTo>
                      <a:pt x="110" y="258"/>
                    </a:moveTo>
                    <a:cubicBezTo>
                      <a:pt x="75" y="270"/>
                      <a:pt x="75" y="270"/>
                      <a:pt x="75" y="270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110" y="79"/>
                      <a:pt x="110" y="79"/>
                      <a:pt x="110" y="79"/>
                    </a:cubicBezTo>
                    <a:lnTo>
                      <a:pt x="110" y="258"/>
                    </a:lnTo>
                    <a:close/>
                    <a:moveTo>
                      <a:pt x="88" y="65"/>
                    </a:moveTo>
                    <a:cubicBezTo>
                      <a:pt x="107" y="76"/>
                      <a:pt x="107" y="76"/>
                      <a:pt x="107" y="76"/>
                    </a:cubicBezTo>
                    <a:cubicBezTo>
                      <a:pt x="93" y="81"/>
                      <a:pt x="93" y="81"/>
                      <a:pt x="93" y="81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54" y="77"/>
                      <a:pt x="54" y="77"/>
                      <a:pt x="54" y="77"/>
                    </a:cubicBezTo>
                    <a:lnTo>
                      <a:pt x="88" y="65"/>
                    </a:lnTo>
                    <a:close/>
                    <a:moveTo>
                      <a:pt x="51" y="80"/>
                    </a:moveTo>
                    <a:cubicBezTo>
                      <a:pt x="71" y="91"/>
                      <a:pt x="71" y="91"/>
                      <a:pt x="71" y="91"/>
                    </a:cubicBezTo>
                    <a:cubicBezTo>
                      <a:pt x="71" y="270"/>
                      <a:pt x="71" y="270"/>
                      <a:pt x="71" y="270"/>
                    </a:cubicBezTo>
                    <a:cubicBezTo>
                      <a:pt x="68" y="268"/>
                      <a:pt x="68" y="268"/>
                      <a:pt x="68" y="268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68" y="139"/>
                      <a:pt x="68" y="139"/>
                      <a:pt x="68" y="139"/>
                    </a:cubicBezTo>
                    <a:cubicBezTo>
                      <a:pt x="68" y="139"/>
                      <a:pt x="68" y="139"/>
                      <a:pt x="68" y="139"/>
                    </a:cubicBezTo>
                    <a:cubicBezTo>
                      <a:pt x="68" y="139"/>
                      <a:pt x="68" y="139"/>
                      <a:pt x="68" y="139"/>
                    </a:cubicBezTo>
                    <a:cubicBezTo>
                      <a:pt x="67" y="138"/>
                      <a:pt x="67" y="138"/>
                      <a:pt x="67" y="138"/>
                    </a:cubicBezTo>
                    <a:cubicBezTo>
                      <a:pt x="67" y="138"/>
                      <a:pt x="67" y="138"/>
                      <a:pt x="67" y="138"/>
                    </a:cubicBezTo>
                    <a:cubicBezTo>
                      <a:pt x="67" y="138"/>
                      <a:pt x="67" y="138"/>
                      <a:pt x="67" y="138"/>
                    </a:cubicBezTo>
                    <a:cubicBezTo>
                      <a:pt x="67" y="138"/>
                      <a:pt x="67" y="138"/>
                      <a:pt x="67" y="138"/>
                    </a:cubicBezTo>
                    <a:cubicBezTo>
                      <a:pt x="51" y="129"/>
                      <a:pt x="51" y="129"/>
                      <a:pt x="51" y="129"/>
                    </a:cubicBezTo>
                    <a:lnTo>
                      <a:pt x="51" y="80"/>
                    </a:lnTo>
                    <a:close/>
                    <a:moveTo>
                      <a:pt x="41" y="128"/>
                    </a:moveTo>
                    <a:cubicBezTo>
                      <a:pt x="61" y="139"/>
                      <a:pt x="61" y="139"/>
                      <a:pt x="61" y="139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27" y="151"/>
                      <a:pt x="27" y="151"/>
                      <a:pt x="27" y="151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7" y="140"/>
                      <a:pt x="7" y="140"/>
                      <a:pt x="7" y="140"/>
                    </a:cubicBezTo>
                    <a:lnTo>
                      <a:pt x="41" y="128"/>
                    </a:lnTo>
                    <a:close/>
                    <a:moveTo>
                      <a:pt x="4" y="143"/>
                    </a:moveTo>
                    <a:cubicBezTo>
                      <a:pt x="24" y="154"/>
                      <a:pt x="24" y="154"/>
                      <a:pt x="24" y="154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4" y="277"/>
                      <a:pt x="4" y="277"/>
                      <a:pt x="4" y="277"/>
                    </a:cubicBezTo>
                    <a:lnTo>
                      <a:pt x="4" y="14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sz="900" dirty="0"/>
              </a:p>
            </p:txBody>
          </p:sp>
          <p:sp>
            <p:nvSpPr>
              <p:cNvPr id="57" name="Freeform 43">
                <a:extLst>
                  <a:ext uri="{FF2B5EF4-FFF2-40B4-BE49-F238E27FC236}">
                    <a16:creationId xmlns:a16="http://schemas.microsoft.com/office/drawing/2014/main" id="{FB952E9B-4E86-4C70-BB9D-6A517C29E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350" y="2733676"/>
                <a:ext cx="515937" cy="442913"/>
              </a:xfrm>
              <a:custGeom>
                <a:avLst/>
                <a:gdLst>
                  <a:gd name="T0" fmla="*/ 160 w 168"/>
                  <a:gd name="T1" fmla="*/ 2 h 144"/>
                  <a:gd name="T2" fmla="*/ 156 w 168"/>
                  <a:gd name="T3" fmla="*/ 0 h 144"/>
                  <a:gd name="T4" fmla="*/ 156 w 168"/>
                  <a:gd name="T5" fmla="*/ 0 h 144"/>
                  <a:gd name="T6" fmla="*/ 154 w 168"/>
                  <a:gd name="T7" fmla="*/ 1 h 144"/>
                  <a:gd name="T8" fmla="*/ 124 w 168"/>
                  <a:gd name="T9" fmla="*/ 10 h 144"/>
                  <a:gd name="T10" fmla="*/ 122 w 168"/>
                  <a:gd name="T11" fmla="*/ 14 h 144"/>
                  <a:gd name="T12" fmla="*/ 125 w 168"/>
                  <a:gd name="T13" fmla="*/ 16 h 144"/>
                  <a:gd name="T14" fmla="*/ 126 w 168"/>
                  <a:gd name="T15" fmla="*/ 16 h 144"/>
                  <a:gd name="T16" fmla="*/ 149 w 168"/>
                  <a:gd name="T17" fmla="*/ 8 h 144"/>
                  <a:gd name="T18" fmla="*/ 102 w 168"/>
                  <a:gd name="T19" fmla="*/ 74 h 144"/>
                  <a:gd name="T20" fmla="*/ 52 w 168"/>
                  <a:gd name="T21" fmla="*/ 64 h 144"/>
                  <a:gd name="T22" fmla="*/ 49 w 168"/>
                  <a:gd name="T23" fmla="*/ 65 h 144"/>
                  <a:gd name="T24" fmla="*/ 1 w 168"/>
                  <a:gd name="T25" fmla="*/ 139 h 144"/>
                  <a:gd name="T26" fmla="*/ 2 w 168"/>
                  <a:gd name="T27" fmla="*/ 144 h 144"/>
                  <a:gd name="T28" fmla="*/ 4 w 168"/>
                  <a:gd name="T29" fmla="*/ 144 h 144"/>
                  <a:gd name="T30" fmla="*/ 7 w 168"/>
                  <a:gd name="T31" fmla="*/ 143 h 144"/>
                  <a:gd name="T32" fmla="*/ 53 w 168"/>
                  <a:gd name="T33" fmla="*/ 71 h 144"/>
                  <a:gd name="T34" fmla="*/ 102 w 168"/>
                  <a:gd name="T35" fmla="*/ 82 h 144"/>
                  <a:gd name="T36" fmla="*/ 106 w 168"/>
                  <a:gd name="T37" fmla="*/ 80 h 144"/>
                  <a:gd name="T38" fmla="*/ 156 w 168"/>
                  <a:gd name="T39" fmla="*/ 10 h 144"/>
                  <a:gd name="T40" fmla="*/ 162 w 168"/>
                  <a:gd name="T41" fmla="*/ 32 h 144"/>
                  <a:gd name="T42" fmla="*/ 165 w 168"/>
                  <a:gd name="T43" fmla="*/ 34 h 144"/>
                  <a:gd name="T44" fmla="*/ 165 w 168"/>
                  <a:gd name="T45" fmla="*/ 34 h 144"/>
                  <a:gd name="T46" fmla="*/ 167 w 168"/>
                  <a:gd name="T47" fmla="*/ 30 h 144"/>
                  <a:gd name="T48" fmla="*/ 160 w 168"/>
                  <a:gd name="T49" fmla="*/ 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144">
                    <a:moveTo>
                      <a:pt x="160" y="2"/>
                    </a:moveTo>
                    <a:cubicBezTo>
                      <a:pt x="159" y="1"/>
                      <a:pt x="158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5" y="0"/>
                      <a:pt x="154" y="1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23" y="11"/>
                      <a:pt x="122" y="12"/>
                      <a:pt x="122" y="14"/>
                    </a:cubicBezTo>
                    <a:cubicBezTo>
                      <a:pt x="123" y="15"/>
                      <a:pt x="124" y="16"/>
                      <a:pt x="125" y="16"/>
                    </a:cubicBezTo>
                    <a:cubicBezTo>
                      <a:pt x="126" y="16"/>
                      <a:pt x="126" y="16"/>
                      <a:pt x="126" y="16"/>
                    </a:cubicBezTo>
                    <a:cubicBezTo>
                      <a:pt x="149" y="8"/>
                      <a:pt x="149" y="8"/>
                      <a:pt x="149" y="8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1" y="63"/>
                      <a:pt x="50" y="64"/>
                      <a:pt x="49" y="65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0" y="141"/>
                      <a:pt x="0" y="143"/>
                      <a:pt x="2" y="144"/>
                    </a:cubicBezTo>
                    <a:cubicBezTo>
                      <a:pt x="2" y="144"/>
                      <a:pt x="3" y="144"/>
                      <a:pt x="4" y="144"/>
                    </a:cubicBezTo>
                    <a:cubicBezTo>
                      <a:pt x="5" y="144"/>
                      <a:pt x="6" y="144"/>
                      <a:pt x="7" y="143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4" y="82"/>
                      <a:pt x="105" y="81"/>
                      <a:pt x="106" y="8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62" y="32"/>
                      <a:pt x="162" y="32"/>
                      <a:pt x="162" y="32"/>
                    </a:cubicBezTo>
                    <a:cubicBezTo>
                      <a:pt x="162" y="33"/>
                      <a:pt x="163" y="34"/>
                      <a:pt x="165" y="34"/>
                    </a:cubicBezTo>
                    <a:cubicBezTo>
                      <a:pt x="165" y="34"/>
                      <a:pt x="165" y="34"/>
                      <a:pt x="165" y="34"/>
                    </a:cubicBezTo>
                    <a:cubicBezTo>
                      <a:pt x="167" y="33"/>
                      <a:pt x="168" y="32"/>
                      <a:pt x="167" y="30"/>
                    </a:cubicBezTo>
                    <a:lnTo>
                      <a:pt x="16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sz="900" dirty="0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88DF315-7FB6-4D3C-8D0D-341F1475E7EE}"/>
              </a:ext>
            </a:extLst>
          </p:cNvPr>
          <p:cNvGrpSpPr/>
          <p:nvPr/>
        </p:nvGrpSpPr>
        <p:grpSpPr>
          <a:xfrm>
            <a:off x="111647" y="12046270"/>
            <a:ext cx="5532698" cy="1434890"/>
            <a:chOff x="188014" y="4375326"/>
            <a:chExt cx="1762887" cy="457200"/>
          </a:xfrm>
        </p:grpSpPr>
        <p:pic>
          <p:nvPicPr>
            <p:cNvPr id="78" name="Graphic 77" descr="Gavel">
              <a:extLst>
                <a:ext uri="{FF2B5EF4-FFF2-40B4-BE49-F238E27FC236}">
                  <a16:creationId xmlns:a16="http://schemas.microsoft.com/office/drawing/2014/main" id="{6FF3F5D4-41F2-4191-8642-3AE67A230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88014" y="4375326"/>
              <a:ext cx="457200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547C8BC-CC1A-4512-98CE-4ECABEAA8325}"/>
                </a:ext>
              </a:extLst>
            </p:cNvPr>
            <p:cNvSpPr txBox="1"/>
            <p:nvPr/>
          </p:nvSpPr>
          <p:spPr bwMode="auto">
            <a:xfrm>
              <a:off x="633435" y="4543784"/>
              <a:ext cx="1317466" cy="16671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Legislation</a:t>
              </a:r>
              <a:endParaRPr lang="ko-KR" altLang="en-US" sz="2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B2E3B82-0C9E-4878-A929-D493B7023207}"/>
              </a:ext>
            </a:extLst>
          </p:cNvPr>
          <p:cNvGrpSpPr/>
          <p:nvPr/>
        </p:nvGrpSpPr>
        <p:grpSpPr>
          <a:xfrm>
            <a:off x="124368" y="9718727"/>
            <a:ext cx="4952864" cy="1434893"/>
            <a:chOff x="116902" y="3610510"/>
            <a:chExt cx="1578134" cy="457201"/>
          </a:xfrm>
        </p:grpSpPr>
        <p:pic>
          <p:nvPicPr>
            <p:cNvPr id="81" name="Graphic 80" descr="Box">
              <a:extLst>
                <a:ext uri="{FF2B5EF4-FFF2-40B4-BE49-F238E27FC236}">
                  <a16:creationId xmlns:a16="http://schemas.microsoft.com/office/drawing/2014/main" id="{DFB36780-674F-4591-9571-00E598B46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16902" y="3610510"/>
              <a:ext cx="457201" cy="4572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6D5331E-9E3F-46AD-8895-8B23091E324B}"/>
                </a:ext>
              </a:extLst>
            </p:cNvPr>
            <p:cNvSpPr txBox="1"/>
            <p:nvPr/>
          </p:nvSpPr>
          <p:spPr bwMode="auto">
            <a:xfrm>
              <a:off x="572542" y="3721993"/>
              <a:ext cx="1122494" cy="16671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Product</a:t>
              </a:r>
              <a:endParaRPr lang="ko-KR" altLang="en-US" sz="2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06A5E08-7F46-4E9D-87F0-4BFC9E43109F}"/>
              </a:ext>
            </a:extLst>
          </p:cNvPr>
          <p:cNvGrpSpPr/>
          <p:nvPr/>
        </p:nvGrpSpPr>
        <p:grpSpPr>
          <a:xfrm>
            <a:off x="3674829" y="8966958"/>
            <a:ext cx="5700484" cy="1764560"/>
            <a:chOff x="1818538" y="3741823"/>
            <a:chExt cx="1816350" cy="56224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902116F-0432-4F8D-8438-BF07D73DD50A}"/>
                </a:ext>
              </a:extLst>
            </p:cNvPr>
            <p:cNvGrpSpPr/>
            <p:nvPr/>
          </p:nvGrpSpPr>
          <p:grpSpPr>
            <a:xfrm>
              <a:off x="1818538" y="3741823"/>
              <a:ext cx="554498" cy="562243"/>
              <a:chOff x="124124" y="4338870"/>
              <a:chExt cx="687003" cy="687003"/>
            </a:xfrm>
          </p:grpSpPr>
          <p:pic>
            <p:nvPicPr>
              <p:cNvPr id="86" name="Graphic 85" descr="Clipboard">
                <a:extLst>
                  <a:ext uri="{FF2B5EF4-FFF2-40B4-BE49-F238E27FC236}">
                    <a16:creationId xmlns:a16="http://schemas.microsoft.com/office/drawing/2014/main" id="{D73A7EFF-0601-42A1-BEA0-3C357D0D3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24124" y="4338870"/>
                <a:ext cx="687003" cy="687003"/>
              </a:xfrm>
              <a:prstGeom prst="rect">
                <a:avLst/>
              </a:prstGeom>
            </p:spPr>
          </p:pic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ED8D62C5-A508-4ED3-A788-FDC1C7B6CFF4}"/>
                  </a:ext>
                </a:extLst>
              </p:cNvPr>
              <p:cNvGrpSpPr/>
              <p:nvPr/>
            </p:nvGrpSpPr>
            <p:grpSpPr>
              <a:xfrm>
                <a:off x="324718" y="4558223"/>
                <a:ext cx="286704" cy="287154"/>
                <a:chOff x="13125450" y="9931401"/>
                <a:chExt cx="1009650" cy="1011238"/>
              </a:xfrm>
              <a:solidFill>
                <a:srgbClr val="00B050"/>
              </a:solidFill>
            </p:grpSpPr>
            <p:sp>
              <p:nvSpPr>
                <p:cNvPr id="88" name="Freeform 98">
                  <a:extLst>
                    <a:ext uri="{FF2B5EF4-FFF2-40B4-BE49-F238E27FC236}">
                      <a16:creationId xmlns:a16="http://schemas.microsoft.com/office/drawing/2014/main" id="{57E3E3C7-58EA-4E78-80E8-9AB7D621A6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25450" y="9931401"/>
                  <a:ext cx="1009650" cy="1011238"/>
                </a:xfrm>
                <a:custGeom>
                  <a:avLst/>
                  <a:gdLst>
                    <a:gd name="T0" fmla="*/ 164 w 329"/>
                    <a:gd name="T1" fmla="*/ 329 h 329"/>
                    <a:gd name="T2" fmla="*/ 247 w 329"/>
                    <a:gd name="T3" fmla="*/ 307 h 329"/>
                    <a:gd name="T4" fmla="*/ 307 w 329"/>
                    <a:gd name="T5" fmla="*/ 247 h 329"/>
                    <a:gd name="T6" fmla="*/ 329 w 329"/>
                    <a:gd name="T7" fmla="*/ 164 h 329"/>
                    <a:gd name="T8" fmla="*/ 307 w 329"/>
                    <a:gd name="T9" fmla="*/ 82 h 329"/>
                    <a:gd name="T10" fmla="*/ 247 w 329"/>
                    <a:gd name="T11" fmla="*/ 22 h 329"/>
                    <a:gd name="T12" fmla="*/ 164 w 329"/>
                    <a:gd name="T13" fmla="*/ 0 h 329"/>
                    <a:gd name="T14" fmla="*/ 82 w 329"/>
                    <a:gd name="T15" fmla="*/ 22 h 329"/>
                    <a:gd name="T16" fmla="*/ 22 w 329"/>
                    <a:gd name="T17" fmla="*/ 82 h 329"/>
                    <a:gd name="T18" fmla="*/ 0 w 329"/>
                    <a:gd name="T19" fmla="*/ 164 h 329"/>
                    <a:gd name="T20" fmla="*/ 22 w 329"/>
                    <a:gd name="T21" fmla="*/ 247 h 329"/>
                    <a:gd name="T22" fmla="*/ 82 w 329"/>
                    <a:gd name="T23" fmla="*/ 307 h 329"/>
                    <a:gd name="T24" fmla="*/ 164 w 329"/>
                    <a:gd name="T25" fmla="*/ 329 h 329"/>
                    <a:gd name="T26" fmla="*/ 48 w 329"/>
                    <a:gd name="T27" fmla="*/ 164 h 329"/>
                    <a:gd name="T28" fmla="*/ 63 w 329"/>
                    <a:gd name="T29" fmla="*/ 106 h 329"/>
                    <a:gd name="T30" fmla="*/ 106 w 329"/>
                    <a:gd name="T31" fmla="*/ 64 h 329"/>
                    <a:gd name="T32" fmla="*/ 164 w 329"/>
                    <a:gd name="T33" fmla="*/ 48 h 329"/>
                    <a:gd name="T34" fmla="*/ 223 w 329"/>
                    <a:gd name="T35" fmla="*/ 64 h 329"/>
                    <a:gd name="T36" fmla="*/ 265 w 329"/>
                    <a:gd name="T37" fmla="*/ 106 h 329"/>
                    <a:gd name="T38" fmla="*/ 281 w 329"/>
                    <a:gd name="T39" fmla="*/ 164 h 329"/>
                    <a:gd name="T40" fmla="*/ 265 w 329"/>
                    <a:gd name="T41" fmla="*/ 223 h 329"/>
                    <a:gd name="T42" fmla="*/ 223 w 329"/>
                    <a:gd name="T43" fmla="*/ 265 h 329"/>
                    <a:gd name="T44" fmla="*/ 164 w 329"/>
                    <a:gd name="T45" fmla="*/ 281 h 329"/>
                    <a:gd name="T46" fmla="*/ 106 w 329"/>
                    <a:gd name="T47" fmla="*/ 265 h 329"/>
                    <a:gd name="T48" fmla="*/ 63 w 329"/>
                    <a:gd name="T49" fmla="*/ 223 h 329"/>
                    <a:gd name="T50" fmla="*/ 48 w 329"/>
                    <a:gd name="T51" fmla="*/ 164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9" h="329">
                      <a:moveTo>
                        <a:pt x="164" y="329"/>
                      </a:moveTo>
                      <a:cubicBezTo>
                        <a:pt x="194" y="329"/>
                        <a:pt x="221" y="322"/>
                        <a:pt x="247" y="307"/>
                      </a:cubicBezTo>
                      <a:cubicBezTo>
                        <a:pt x="272" y="292"/>
                        <a:pt x="292" y="272"/>
                        <a:pt x="307" y="247"/>
                      </a:cubicBezTo>
                      <a:cubicBezTo>
                        <a:pt x="321" y="222"/>
                        <a:pt x="329" y="194"/>
                        <a:pt x="329" y="164"/>
                      </a:cubicBezTo>
                      <a:cubicBezTo>
                        <a:pt x="329" y="135"/>
                        <a:pt x="321" y="107"/>
                        <a:pt x="307" y="82"/>
                      </a:cubicBezTo>
                      <a:cubicBezTo>
                        <a:pt x="292" y="57"/>
                        <a:pt x="272" y="37"/>
                        <a:pt x="247" y="22"/>
                      </a:cubicBezTo>
                      <a:cubicBezTo>
                        <a:pt x="221" y="7"/>
                        <a:pt x="194" y="0"/>
                        <a:pt x="164" y="0"/>
                      </a:cubicBezTo>
                      <a:cubicBezTo>
                        <a:pt x="134" y="0"/>
                        <a:pt x="107" y="7"/>
                        <a:pt x="82" y="22"/>
                      </a:cubicBezTo>
                      <a:cubicBezTo>
                        <a:pt x="56" y="37"/>
                        <a:pt x="36" y="57"/>
                        <a:pt x="22" y="82"/>
                      </a:cubicBezTo>
                      <a:cubicBezTo>
                        <a:pt x="7" y="107"/>
                        <a:pt x="0" y="135"/>
                        <a:pt x="0" y="164"/>
                      </a:cubicBezTo>
                      <a:cubicBezTo>
                        <a:pt x="0" y="194"/>
                        <a:pt x="7" y="222"/>
                        <a:pt x="22" y="247"/>
                      </a:cubicBezTo>
                      <a:cubicBezTo>
                        <a:pt x="36" y="272"/>
                        <a:pt x="56" y="292"/>
                        <a:pt x="82" y="307"/>
                      </a:cubicBezTo>
                      <a:cubicBezTo>
                        <a:pt x="107" y="322"/>
                        <a:pt x="134" y="329"/>
                        <a:pt x="164" y="329"/>
                      </a:cubicBezTo>
                      <a:close/>
                      <a:moveTo>
                        <a:pt x="48" y="164"/>
                      </a:moveTo>
                      <a:cubicBezTo>
                        <a:pt x="48" y="143"/>
                        <a:pt x="53" y="124"/>
                        <a:pt x="63" y="106"/>
                      </a:cubicBezTo>
                      <a:cubicBezTo>
                        <a:pt x="74" y="88"/>
                        <a:pt x="88" y="74"/>
                        <a:pt x="106" y="64"/>
                      </a:cubicBezTo>
                      <a:cubicBezTo>
                        <a:pt x="124" y="53"/>
                        <a:pt x="143" y="48"/>
                        <a:pt x="164" y="48"/>
                      </a:cubicBezTo>
                      <a:cubicBezTo>
                        <a:pt x="185" y="48"/>
                        <a:pt x="205" y="53"/>
                        <a:pt x="223" y="64"/>
                      </a:cubicBezTo>
                      <a:cubicBezTo>
                        <a:pt x="240" y="74"/>
                        <a:pt x="255" y="88"/>
                        <a:pt x="265" y="106"/>
                      </a:cubicBezTo>
                      <a:cubicBezTo>
                        <a:pt x="275" y="124"/>
                        <a:pt x="281" y="143"/>
                        <a:pt x="281" y="164"/>
                      </a:cubicBezTo>
                      <a:cubicBezTo>
                        <a:pt x="281" y="186"/>
                        <a:pt x="275" y="205"/>
                        <a:pt x="265" y="223"/>
                      </a:cubicBezTo>
                      <a:cubicBezTo>
                        <a:pt x="255" y="241"/>
                        <a:pt x="240" y="255"/>
                        <a:pt x="223" y="265"/>
                      </a:cubicBezTo>
                      <a:cubicBezTo>
                        <a:pt x="205" y="276"/>
                        <a:pt x="185" y="281"/>
                        <a:pt x="164" y="281"/>
                      </a:cubicBezTo>
                      <a:cubicBezTo>
                        <a:pt x="143" y="281"/>
                        <a:pt x="124" y="276"/>
                        <a:pt x="106" y="265"/>
                      </a:cubicBezTo>
                      <a:cubicBezTo>
                        <a:pt x="88" y="255"/>
                        <a:pt x="74" y="241"/>
                        <a:pt x="63" y="223"/>
                      </a:cubicBezTo>
                      <a:cubicBezTo>
                        <a:pt x="53" y="205"/>
                        <a:pt x="48" y="186"/>
                        <a:pt x="48" y="1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/>
                  <a:endParaRPr lang="en-US" sz="900" dirty="0"/>
                </a:p>
              </p:txBody>
            </p:sp>
            <p:sp>
              <p:nvSpPr>
                <p:cNvPr id="89" name="Freeform 99">
                  <a:extLst>
                    <a:ext uri="{FF2B5EF4-FFF2-40B4-BE49-F238E27FC236}">
                      <a16:creationId xmlns:a16="http://schemas.microsoft.com/office/drawing/2014/main" id="{EE19FEF4-3431-48B9-BE65-5C34782EC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52484" y="10240963"/>
                  <a:ext cx="552448" cy="430211"/>
                </a:xfrm>
                <a:custGeom>
                  <a:avLst/>
                  <a:gdLst>
                    <a:gd name="T0" fmla="*/ 76 w 180"/>
                    <a:gd name="T1" fmla="*/ 140 h 140"/>
                    <a:gd name="T2" fmla="*/ 86 w 180"/>
                    <a:gd name="T3" fmla="*/ 136 h 140"/>
                    <a:gd name="T4" fmla="*/ 176 w 180"/>
                    <a:gd name="T5" fmla="*/ 46 h 140"/>
                    <a:gd name="T6" fmla="*/ 180 w 180"/>
                    <a:gd name="T7" fmla="*/ 36 h 140"/>
                    <a:gd name="T8" fmla="*/ 176 w 180"/>
                    <a:gd name="T9" fmla="*/ 26 h 140"/>
                    <a:gd name="T10" fmla="*/ 155 w 180"/>
                    <a:gd name="T11" fmla="*/ 5 h 140"/>
                    <a:gd name="T12" fmla="*/ 145 w 180"/>
                    <a:gd name="T13" fmla="*/ 0 h 140"/>
                    <a:gd name="T14" fmla="*/ 135 w 180"/>
                    <a:gd name="T15" fmla="*/ 5 h 140"/>
                    <a:gd name="T16" fmla="*/ 76 w 180"/>
                    <a:gd name="T17" fmla="*/ 63 h 140"/>
                    <a:gd name="T18" fmla="*/ 45 w 180"/>
                    <a:gd name="T19" fmla="*/ 32 h 140"/>
                    <a:gd name="T20" fmla="*/ 35 w 180"/>
                    <a:gd name="T21" fmla="*/ 28 h 140"/>
                    <a:gd name="T22" fmla="*/ 26 w 180"/>
                    <a:gd name="T23" fmla="*/ 32 h 140"/>
                    <a:gd name="T24" fmla="*/ 4 w 180"/>
                    <a:gd name="T25" fmla="*/ 54 h 140"/>
                    <a:gd name="T26" fmla="*/ 0 w 180"/>
                    <a:gd name="T27" fmla="*/ 63 h 140"/>
                    <a:gd name="T28" fmla="*/ 4 w 180"/>
                    <a:gd name="T29" fmla="*/ 73 h 140"/>
                    <a:gd name="T30" fmla="*/ 67 w 180"/>
                    <a:gd name="T31" fmla="*/ 136 h 140"/>
                    <a:gd name="T32" fmla="*/ 76 w 180"/>
                    <a:gd name="T33" fmla="*/ 14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0" h="140">
                      <a:moveTo>
                        <a:pt x="76" y="140"/>
                      </a:moveTo>
                      <a:cubicBezTo>
                        <a:pt x="80" y="140"/>
                        <a:pt x="83" y="139"/>
                        <a:pt x="86" y="136"/>
                      </a:cubicBezTo>
                      <a:cubicBezTo>
                        <a:pt x="176" y="46"/>
                        <a:pt x="176" y="46"/>
                        <a:pt x="176" y="46"/>
                      </a:cubicBezTo>
                      <a:cubicBezTo>
                        <a:pt x="179" y="43"/>
                        <a:pt x="180" y="40"/>
                        <a:pt x="180" y="36"/>
                      </a:cubicBezTo>
                      <a:cubicBezTo>
                        <a:pt x="180" y="32"/>
                        <a:pt x="179" y="29"/>
                        <a:pt x="176" y="26"/>
                      </a:cubicBezTo>
                      <a:cubicBezTo>
                        <a:pt x="155" y="5"/>
                        <a:pt x="155" y="5"/>
                        <a:pt x="155" y="5"/>
                      </a:cubicBezTo>
                      <a:cubicBezTo>
                        <a:pt x="152" y="2"/>
                        <a:pt x="149" y="0"/>
                        <a:pt x="145" y="0"/>
                      </a:cubicBezTo>
                      <a:cubicBezTo>
                        <a:pt x="141" y="0"/>
                        <a:pt x="138" y="2"/>
                        <a:pt x="135" y="5"/>
                      </a:cubicBezTo>
                      <a:cubicBezTo>
                        <a:pt x="76" y="63"/>
                        <a:pt x="76" y="63"/>
                        <a:pt x="76" y="63"/>
                      </a:cubicBezTo>
                      <a:cubicBezTo>
                        <a:pt x="45" y="32"/>
                        <a:pt x="45" y="32"/>
                        <a:pt x="45" y="32"/>
                      </a:cubicBezTo>
                      <a:cubicBezTo>
                        <a:pt x="42" y="29"/>
                        <a:pt x="39" y="28"/>
                        <a:pt x="35" y="28"/>
                      </a:cubicBezTo>
                      <a:cubicBezTo>
                        <a:pt x="32" y="28"/>
                        <a:pt x="28" y="29"/>
                        <a:pt x="26" y="32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1" y="57"/>
                        <a:pt x="0" y="60"/>
                        <a:pt x="0" y="63"/>
                      </a:cubicBezTo>
                      <a:cubicBezTo>
                        <a:pt x="0" y="67"/>
                        <a:pt x="1" y="70"/>
                        <a:pt x="4" y="73"/>
                      </a:cubicBezTo>
                      <a:cubicBezTo>
                        <a:pt x="67" y="136"/>
                        <a:pt x="67" y="136"/>
                        <a:pt x="67" y="136"/>
                      </a:cubicBezTo>
                      <a:cubicBezTo>
                        <a:pt x="69" y="139"/>
                        <a:pt x="73" y="140"/>
                        <a:pt x="76" y="14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/>
                  <a:endParaRPr lang="en-US" sz="900" dirty="0"/>
                </a:p>
              </p:txBody>
            </p:sp>
          </p:grp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F7CC46A-46C1-41AB-ABCA-9B07A26C2C66}"/>
                </a:ext>
              </a:extLst>
            </p:cNvPr>
            <p:cNvSpPr txBox="1"/>
            <p:nvPr/>
          </p:nvSpPr>
          <p:spPr bwMode="auto">
            <a:xfrm>
              <a:off x="2317422" y="3948290"/>
              <a:ext cx="1317466" cy="16671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Compliance</a:t>
              </a:r>
              <a:endParaRPr lang="ko-KR" altLang="en-US" sz="2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DF0DC77-ABCB-44F6-AF44-5A8D364F1767}"/>
              </a:ext>
            </a:extLst>
          </p:cNvPr>
          <p:cNvGrpSpPr/>
          <p:nvPr/>
        </p:nvGrpSpPr>
        <p:grpSpPr>
          <a:xfrm>
            <a:off x="5802883" y="11762913"/>
            <a:ext cx="4314242" cy="1991995"/>
            <a:chOff x="3449539" y="4302310"/>
            <a:chExt cx="1374651" cy="625982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6AE7856-573A-4E66-860F-0E0FC126C827}"/>
                </a:ext>
              </a:extLst>
            </p:cNvPr>
            <p:cNvSpPr txBox="1"/>
            <p:nvPr/>
          </p:nvSpPr>
          <p:spPr bwMode="auto">
            <a:xfrm>
              <a:off x="4099310" y="4549459"/>
              <a:ext cx="724880" cy="16442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Certification</a:t>
              </a:r>
              <a:endParaRPr lang="ko-KR" altLang="en-US" sz="1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  <p:pic>
          <p:nvPicPr>
            <p:cNvPr id="92" name="Graphic 91" descr="Diploma">
              <a:extLst>
                <a:ext uri="{FF2B5EF4-FFF2-40B4-BE49-F238E27FC236}">
                  <a16:creationId xmlns:a16="http://schemas.microsoft.com/office/drawing/2014/main" id="{495A394D-8229-45C4-934E-020B8806E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449539" y="4302310"/>
              <a:ext cx="625982" cy="6259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3E36693-8978-4BBC-BECD-FB6BFC95D342}"/>
              </a:ext>
            </a:extLst>
          </p:cNvPr>
          <p:cNvGrpSpPr/>
          <p:nvPr/>
        </p:nvGrpSpPr>
        <p:grpSpPr>
          <a:xfrm>
            <a:off x="6604784" y="10405126"/>
            <a:ext cx="2820931" cy="1160647"/>
            <a:chOff x="3874715" y="3804504"/>
            <a:chExt cx="898836" cy="369817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A3F95CD-338E-491E-9335-DEEE98A59644}"/>
                </a:ext>
              </a:extLst>
            </p:cNvPr>
            <p:cNvSpPr txBox="1"/>
            <p:nvPr/>
          </p:nvSpPr>
          <p:spPr bwMode="auto">
            <a:xfrm>
              <a:off x="4307742" y="3906055"/>
              <a:ext cx="465809" cy="16671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Quality</a:t>
              </a:r>
              <a:endParaRPr lang="ko-KR" altLang="en-US" sz="2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  <p:sp>
          <p:nvSpPr>
            <p:cNvPr id="95" name="Shape 2633">
              <a:extLst>
                <a:ext uri="{FF2B5EF4-FFF2-40B4-BE49-F238E27FC236}">
                  <a16:creationId xmlns:a16="http://schemas.microsoft.com/office/drawing/2014/main" id="{AA213FF3-80DA-4269-B809-7167E2D5D708}"/>
                </a:ext>
              </a:extLst>
            </p:cNvPr>
            <p:cNvSpPr/>
            <p:nvPr/>
          </p:nvSpPr>
          <p:spPr>
            <a:xfrm>
              <a:off x="3874715" y="3804504"/>
              <a:ext cx="355582" cy="369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3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3"/>
                    <a:pt x="10800" y="19403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8"/>
                  </a:lnTo>
                  <a:lnTo>
                    <a:pt x="21471" y="6057"/>
                  </a:lnTo>
                  <a:cubicBezTo>
                    <a:pt x="21459" y="6044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4"/>
                    <a:pt x="129" y="6057"/>
                  </a:cubicBezTo>
                  <a:lnTo>
                    <a:pt x="98" y="6088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2"/>
                    <a:pt x="115" y="6686"/>
                  </a:cubicBezTo>
                  <a:lnTo>
                    <a:pt x="109" y="6690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0"/>
                  </a:lnTo>
                  <a:lnTo>
                    <a:pt x="21485" y="6686"/>
                  </a:lnTo>
                  <a:cubicBezTo>
                    <a:pt x="21553" y="6602"/>
                    <a:pt x="21600" y="6499"/>
                    <a:pt x="21600" y="6382"/>
                  </a:cubicBezTo>
                </a:path>
              </a:pathLst>
            </a:custGeom>
            <a:solidFill>
              <a:schemeClr val="tx1">
                <a:lumMod val="50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9045" tIns="19045" rIns="19045" bIns="19045" anchor="ctr"/>
            <a:lstStyle/>
            <a:p>
              <a:pPr algn="ctr" defTabSz="22852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 dirty="0">
                <a:solidFill>
                  <a:schemeClr val="tx2"/>
                </a:solidFill>
                <a:latin typeface="Abhaya Libre" panose="02000603000000000000" pitchFamily="2" charset="77"/>
                <a:cs typeface="Abhaya Libre" panose="02000603000000000000" pitchFamily="2" charset="77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947231A-6377-454F-A3AE-39A971BE58B9}"/>
              </a:ext>
            </a:extLst>
          </p:cNvPr>
          <p:cNvGrpSpPr/>
          <p:nvPr/>
        </p:nvGrpSpPr>
        <p:grpSpPr>
          <a:xfrm>
            <a:off x="3350730" y="11411094"/>
            <a:ext cx="4015963" cy="1104534"/>
            <a:chOff x="1957071" y="4671057"/>
            <a:chExt cx="1703161" cy="387133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3A2BB53-19F2-4D32-994D-CC4F5A040CB2}"/>
                </a:ext>
              </a:extLst>
            </p:cNvPr>
            <p:cNvGrpSpPr/>
            <p:nvPr/>
          </p:nvGrpSpPr>
          <p:grpSpPr>
            <a:xfrm>
              <a:off x="1957071" y="4671057"/>
              <a:ext cx="430702" cy="387133"/>
              <a:chOff x="487214" y="12315826"/>
              <a:chExt cx="1210719" cy="1109662"/>
            </a:xfrm>
            <a:solidFill>
              <a:schemeClr val="tx1">
                <a:lumMod val="85000"/>
                <a:lumOff val="1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Freeform 299">
                <a:extLst>
                  <a:ext uri="{FF2B5EF4-FFF2-40B4-BE49-F238E27FC236}">
                    <a16:creationId xmlns:a16="http://schemas.microsoft.com/office/drawing/2014/main" id="{90D86CFF-EB73-41E4-8809-4EE533828E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214" y="12315826"/>
                <a:ext cx="803426" cy="752475"/>
              </a:xfrm>
              <a:custGeom>
                <a:avLst/>
                <a:gdLst>
                  <a:gd name="T0" fmla="*/ 29 w 246"/>
                  <a:gd name="T1" fmla="*/ 108 h 245"/>
                  <a:gd name="T2" fmla="*/ 8 w 246"/>
                  <a:gd name="T3" fmla="*/ 153 h 245"/>
                  <a:gd name="T4" fmla="*/ 4 w 246"/>
                  <a:gd name="T5" fmla="*/ 164 h 245"/>
                  <a:gd name="T6" fmla="*/ 18 w 246"/>
                  <a:gd name="T7" fmla="*/ 189 h 245"/>
                  <a:gd name="T8" fmla="*/ 46 w 246"/>
                  <a:gd name="T9" fmla="*/ 179 h 245"/>
                  <a:gd name="T10" fmla="*/ 63 w 246"/>
                  <a:gd name="T11" fmla="*/ 225 h 245"/>
                  <a:gd name="T12" fmla="*/ 90 w 246"/>
                  <a:gd name="T13" fmla="*/ 244 h 245"/>
                  <a:gd name="T14" fmla="*/ 96 w 246"/>
                  <a:gd name="T15" fmla="*/ 244 h 245"/>
                  <a:gd name="T16" fmla="*/ 109 w 246"/>
                  <a:gd name="T17" fmla="*/ 217 h 245"/>
                  <a:gd name="T18" fmla="*/ 154 w 246"/>
                  <a:gd name="T19" fmla="*/ 238 h 245"/>
                  <a:gd name="T20" fmla="*/ 165 w 246"/>
                  <a:gd name="T21" fmla="*/ 242 h 245"/>
                  <a:gd name="T22" fmla="*/ 190 w 246"/>
                  <a:gd name="T23" fmla="*/ 222 h 245"/>
                  <a:gd name="T24" fmla="*/ 204 w 246"/>
                  <a:gd name="T25" fmla="*/ 174 h 245"/>
                  <a:gd name="T26" fmla="*/ 237 w 246"/>
                  <a:gd name="T27" fmla="*/ 178 h 245"/>
                  <a:gd name="T28" fmla="*/ 245 w 246"/>
                  <a:gd name="T29" fmla="*/ 150 h 245"/>
                  <a:gd name="T30" fmla="*/ 218 w 246"/>
                  <a:gd name="T31" fmla="*/ 137 h 245"/>
                  <a:gd name="T32" fmla="*/ 239 w 246"/>
                  <a:gd name="T33" fmla="*/ 92 h 245"/>
                  <a:gd name="T34" fmla="*/ 243 w 246"/>
                  <a:gd name="T35" fmla="*/ 81 h 245"/>
                  <a:gd name="T36" fmla="*/ 223 w 246"/>
                  <a:gd name="T37" fmla="*/ 56 h 245"/>
                  <a:gd name="T38" fmla="*/ 176 w 246"/>
                  <a:gd name="T39" fmla="*/ 42 h 245"/>
                  <a:gd name="T40" fmla="*/ 179 w 246"/>
                  <a:gd name="T41" fmla="*/ 9 h 245"/>
                  <a:gd name="T42" fmla="*/ 151 w 246"/>
                  <a:gd name="T43" fmla="*/ 1 h 245"/>
                  <a:gd name="T44" fmla="*/ 138 w 246"/>
                  <a:gd name="T45" fmla="*/ 28 h 245"/>
                  <a:gd name="T46" fmla="*/ 94 w 246"/>
                  <a:gd name="T47" fmla="*/ 7 h 245"/>
                  <a:gd name="T48" fmla="*/ 83 w 246"/>
                  <a:gd name="T49" fmla="*/ 3 h 245"/>
                  <a:gd name="T50" fmla="*/ 57 w 246"/>
                  <a:gd name="T51" fmla="*/ 23 h 245"/>
                  <a:gd name="T52" fmla="*/ 43 w 246"/>
                  <a:gd name="T53" fmla="*/ 71 h 245"/>
                  <a:gd name="T54" fmla="*/ 14 w 246"/>
                  <a:gd name="T55" fmla="*/ 62 h 245"/>
                  <a:gd name="T56" fmla="*/ 2 w 246"/>
                  <a:gd name="T57" fmla="*/ 89 h 245"/>
                  <a:gd name="T58" fmla="*/ 71 w 246"/>
                  <a:gd name="T59" fmla="*/ 102 h 245"/>
                  <a:gd name="T60" fmla="*/ 144 w 246"/>
                  <a:gd name="T61" fmla="*/ 70 h 245"/>
                  <a:gd name="T62" fmla="*/ 176 w 246"/>
                  <a:gd name="T63" fmla="*/ 142 h 245"/>
                  <a:gd name="T64" fmla="*/ 104 w 246"/>
                  <a:gd name="T65" fmla="*/ 175 h 245"/>
                  <a:gd name="T66" fmla="*/ 71 w 246"/>
                  <a:gd name="T67" fmla="*/ 102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245">
                    <a:moveTo>
                      <a:pt x="6" y="99"/>
                    </a:moveTo>
                    <a:cubicBezTo>
                      <a:pt x="29" y="108"/>
                      <a:pt x="29" y="108"/>
                      <a:pt x="29" y="108"/>
                    </a:cubicBezTo>
                    <a:cubicBezTo>
                      <a:pt x="27" y="119"/>
                      <a:pt x="28" y="131"/>
                      <a:pt x="30" y="14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6" y="153"/>
                      <a:pt x="4" y="155"/>
                      <a:pt x="4" y="157"/>
                    </a:cubicBezTo>
                    <a:cubicBezTo>
                      <a:pt x="3" y="159"/>
                      <a:pt x="3" y="162"/>
                      <a:pt x="4" y="164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14" y="187"/>
                      <a:pt x="16" y="188"/>
                      <a:pt x="18" y="189"/>
                    </a:cubicBezTo>
                    <a:cubicBezTo>
                      <a:pt x="20" y="190"/>
                      <a:pt x="22" y="190"/>
                      <a:pt x="25" y="189"/>
                    </a:cubicBezTo>
                    <a:cubicBezTo>
                      <a:pt x="46" y="179"/>
                      <a:pt x="46" y="179"/>
                      <a:pt x="46" y="179"/>
                    </a:cubicBezTo>
                    <a:cubicBezTo>
                      <a:pt x="53" y="189"/>
                      <a:pt x="62" y="197"/>
                      <a:pt x="72" y="203"/>
                    </a:cubicBezTo>
                    <a:cubicBezTo>
                      <a:pt x="63" y="225"/>
                      <a:pt x="63" y="225"/>
                      <a:pt x="63" y="225"/>
                    </a:cubicBezTo>
                    <a:cubicBezTo>
                      <a:pt x="62" y="230"/>
                      <a:pt x="64" y="235"/>
                      <a:pt x="68" y="236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91" y="245"/>
                      <a:pt x="92" y="245"/>
                      <a:pt x="93" y="245"/>
                    </a:cubicBezTo>
                    <a:cubicBezTo>
                      <a:pt x="94" y="245"/>
                      <a:pt x="95" y="245"/>
                      <a:pt x="96" y="244"/>
                    </a:cubicBezTo>
                    <a:cubicBezTo>
                      <a:pt x="98" y="243"/>
                      <a:pt x="100" y="242"/>
                      <a:pt x="101" y="240"/>
                    </a:cubicBezTo>
                    <a:cubicBezTo>
                      <a:pt x="109" y="217"/>
                      <a:pt x="109" y="217"/>
                      <a:pt x="109" y="217"/>
                    </a:cubicBezTo>
                    <a:cubicBezTo>
                      <a:pt x="121" y="219"/>
                      <a:pt x="133" y="219"/>
                      <a:pt x="144" y="216"/>
                    </a:cubicBezTo>
                    <a:cubicBezTo>
                      <a:pt x="154" y="238"/>
                      <a:pt x="154" y="238"/>
                      <a:pt x="154" y="238"/>
                    </a:cubicBezTo>
                    <a:cubicBezTo>
                      <a:pt x="155" y="240"/>
                      <a:pt x="156" y="242"/>
                      <a:pt x="158" y="242"/>
                    </a:cubicBezTo>
                    <a:cubicBezTo>
                      <a:pt x="160" y="243"/>
                      <a:pt x="163" y="243"/>
                      <a:pt x="165" y="242"/>
                    </a:cubicBezTo>
                    <a:cubicBezTo>
                      <a:pt x="186" y="233"/>
                      <a:pt x="186" y="233"/>
                      <a:pt x="186" y="233"/>
                    </a:cubicBezTo>
                    <a:cubicBezTo>
                      <a:pt x="190" y="231"/>
                      <a:pt x="192" y="226"/>
                      <a:pt x="190" y="222"/>
                    </a:cubicBezTo>
                    <a:cubicBezTo>
                      <a:pt x="180" y="200"/>
                      <a:pt x="180" y="200"/>
                      <a:pt x="180" y="200"/>
                    </a:cubicBezTo>
                    <a:cubicBezTo>
                      <a:pt x="190" y="193"/>
                      <a:pt x="198" y="184"/>
                      <a:pt x="204" y="174"/>
                    </a:cubicBezTo>
                    <a:cubicBezTo>
                      <a:pt x="227" y="183"/>
                      <a:pt x="227" y="183"/>
                      <a:pt x="227" y="183"/>
                    </a:cubicBezTo>
                    <a:cubicBezTo>
                      <a:pt x="231" y="184"/>
                      <a:pt x="236" y="182"/>
                      <a:pt x="237" y="178"/>
                    </a:cubicBezTo>
                    <a:cubicBezTo>
                      <a:pt x="246" y="156"/>
                      <a:pt x="246" y="156"/>
                      <a:pt x="246" y="156"/>
                    </a:cubicBezTo>
                    <a:cubicBezTo>
                      <a:pt x="246" y="154"/>
                      <a:pt x="246" y="152"/>
                      <a:pt x="245" y="150"/>
                    </a:cubicBezTo>
                    <a:cubicBezTo>
                      <a:pt x="245" y="148"/>
                      <a:pt x="243" y="146"/>
                      <a:pt x="241" y="145"/>
                    </a:cubicBezTo>
                    <a:cubicBezTo>
                      <a:pt x="218" y="137"/>
                      <a:pt x="218" y="137"/>
                      <a:pt x="218" y="137"/>
                    </a:cubicBezTo>
                    <a:cubicBezTo>
                      <a:pt x="220" y="125"/>
                      <a:pt x="220" y="114"/>
                      <a:pt x="217" y="102"/>
                    </a:cubicBezTo>
                    <a:cubicBezTo>
                      <a:pt x="239" y="92"/>
                      <a:pt x="239" y="92"/>
                      <a:pt x="239" y="92"/>
                    </a:cubicBezTo>
                    <a:cubicBezTo>
                      <a:pt x="241" y="91"/>
                      <a:pt x="243" y="90"/>
                      <a:pt x="244" y="88"/>
                    </a:cubicBezTo>
                    <a:cubicBezTo>
                      <a:pt x="244" y="86"/>
                      <a:pt x="244" y="83"/>
                      <a:pt x="243" y="81"/>
                    </a:cubicBezTo>
                    <a:cubicBezTo>
                      <a:pt x="234" y="60"/>
                      <a:pt x="234" y="60"/>
                      <a:pt x="234" y="60"/>
                    </a:cubicBezTo>
                    <a:cubicBezTo>
                      <a:pt x="232" y="56"/>
                      <a:pt x="227" y="54"/>
                      <a:pt x="223" y="56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194" y="56"/>
                      <a:pt x="185" y="48"/>
                      <a:pt x="176" y="42"/>
                    </a:cubicBezTo>
                    <a:cubicBezTo>
                      <a:pt x="184" y="19"/>
                      <a:pt x="184" y="19"/>
                      <a:pt x="184" y="19"/>
                    </a:cubicBezTo>
                    <a:cubicBezTo>
                      <a:pt x="186" y="15"/>
                      <a:pt x="184" y="10"/>
                      <a:pt x="179" y="9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5" y="0"/>
                      <a:pt x="153" y="0"/>
                      <a:pt x="151" y="1"/>
                    </a:cubicBezTo>
                    <a:cubicBezTo>
                      <a:pt x="149" y="2"/>
                      <a:pt x="147" y="3"/>
                      <a:pt x="147" y="5"/>
                    </a:cubicBezTo>
                    <a:cubicBezTo>
                      <a:pt x="138" y="28"/>
                      <a:pt x="138" y="28"/>
                      <a:pt x="138" y="28"/>
                    </a:cubicBezTo>
                    <a:cubicBezTo>
                      <a:pt x="127" y="26"/>
                      <a:pt x="115" y="26"/>
                      <a:pt x="103" y="29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3" y="5"/>
                      <a:pt x="91" y="3"/>
                      <a:pt x="89" y="3"/>
                    </a:cubicBezTo>
                    <a:cubicBezTo>
                      <a:pt x="87" y="2"/>
                      <a:pt x="85" y="2"/>
                      <a:pt x="83" y="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57" y="14"/>
                      <a:pt x="55" y="19"/>
                      <a:pt x="57" y="23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58" y="52"/>
                      <a:pt x="49" y="61"/>
                      <a:pt x="43" y="71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19" y="61"/>
                      <a:pt x="16" y="61"/>
                      <a:pt x="14" y="62"/>
                    </a:cubicBezTo>
                    <a:cubicBezTo>
                      <a:pt x="12" y="63"/>
                      <a:pt x="11" y="65"/>
                      <a:pt x="10" y="67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0" y="93"/>
                      <a:pt x="2" y="98"/>
                      <a:pt x="6" y="99"/>
                    </a:cubicBezTo>
                    <a:close/>
                    <a:moveTo>
                      <a:pt x="71" y="102"/>
                    </a:moveTo>
                    <a:cubicBezTo>
                      <a:pt x="79" y="81"/>
                      <a:pt x="100" y="66"/>
                      <a:pt x="124" y="66"/>
                    </a:cubicBezTo>
                    <a:cubicBezTo>
                      <a:pt x="130" y="66"/>
                      <a:pt x="137" y="67"/>
                      <a:pt x="144" y="70"/>
                    </a:cubicBezTo>
                    <a:cubicBezTo>
                      <a:pt x="158" y="75"/>
                      <a:pt x="169" y="86"/>
                      <a:pt x="175" y="99"/>
                    </a:cubicBezTo>
                    <a:cubicBezTo>
                      <a:pt x="181" y="113"/>
                      <a:pt x="182" y="128"/>
                      <a:pt x="176" y="142"/>
                    </a:cubicBezTo>
                    <a:cubicBezTo>
                      <a:pt x="168" y="164"/>
                      <a:pt x="147" y="179"/>
                      <a:pt x="124" y="179"/>
                    </a:cubicBezTo>
                    <a:cubicBezTo>
                      <a:pt x="117" y="179"/>
                      <a:pt x="110" y="178"/>
                      <a:pt x="104" y="175"/>
                    </a:cubicBezTo>
                    <a:cubicBezTo>
                      <a:pt x="90" y="170"/>
                      <a:pt x="78" y="159"/>
                      <a:pt x="72" y="146"/>
                    </a:cubicBezTo>
                    <a:cubicBezTo>
                      <a:pt x="66" y="132"/>
                      <a:pt x="66" y="117"/>
                      <a:pt x="71" y="10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sz="9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5" name="Freeform 300">
                <a:extLst>
                  <a:ext uri="{FF2B5EF4-FFF2-40B4-BE49-F238E27FC236}">
                    <a16:creationId xmlns:a16="http://schemas.microsoft.com/office/drawing/2014/main" id="{50B500C4-80D3-4079-AD27-B46598BA11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1563" y="12844463"/>
                <a:ext cx="626370" cy="581025"/>
              </a:xfrm>
              <a:custGeom>
                <a:avLst/>
                <a:gdLst>
                  <a:gd name="T0" fmla="*/ 43 w 189"/>
                  <a:gd name="T1" fmla="*/ 17 h 189"/>
                  <a:gd name="T2" fmla="*/ 25 w 189"/>
                  <a:gd name="T3" fmla="*/ 31 h 189"/>
                  <a:gd name="T4" fmla="*/ 35 w 189"/>
                  <a:gd name="T5" fmla="*/ 54 h 189"/>
                  <a:gd name="T6" fmla="*/ 10 w 189"/>
                  <a:gd name="T7" fmla="*/ 74 h 189"/>
                  <a:gd name="T8" fmla="*/ 0 w 189"/>
                  <a:gd name="T9" fmla="*/ 99 h 189"/>
                  <a:gd name="T10" fmla="*/ 8 w 189"/>
                  <a:gd name="T11" fmla="*/ 108 h 189"/>
                  <a:gd name="T12" fmla="*/ 31 w 189"/>
                  <a:gd name="T13" fmla="*/ 130 h 189"/>
                  <a:gd name="T14" fmla="*/ 17 w 189"/>
                  <a:gd name="T15" fmla="*/ 146 h 189"/>
                  <a:gd name="T16" fmla="*/ 31 w 189"/>
                  <a:gd name="T17" fmla="*/ 164 h 189"/>
                  <a:gd name="T18" fmla="*/ 43 w 189"/>
                  <a:gd name="T19" fmla="*/ 165 h 189"/>
                  <a:gd name="T20" fmla="*/ 75 w 189"/>
                  <a:gd name="T21" fmla="*/ 164 h 189"/>
                  <a:gd name="T22" fmla="*/ 82 w 189"/>
                  <a:gd name="T23" fmla="*/ 188 h 189"/>
                  <a:gd name="T24" fmla="*/ 99 w 189"/>
                  <a:gd name="T25" fmla="*/ 189 h 189"/>
                  <a:gd name="T26" fmla="*/ 108 w 189"/>
                  <a:gd name="T27" fmla="*/ 181 h 189"/>
                  <a:gd name="T28" fmla="*/ 129 w 189"/>
                  <a:gd name="T29" fmla="*/ 158 h 189"/>
                  <a:gd name="T30" fmla="*/ 146 w 189"/>
                  <a:gd name="T31" fmla="*/ 172 h 189"/>
                  <a:gd name="T32" fmla="*/ 164 w 189"/>
                  <a:gd name="T33" fmla="*/ 158 h 189"/>
                  <a:gd name="T34" fmla="*/ 154 w 189"/>
                  <a:gd name="T35" fmla="*/ 135 h 189"/>
                  <a:gd name="T36" fmla="*/ 179 w 189"/>
                  <a:gd name="T37" fmla="*/ 115 h 189"/>
                  <a:gd name="T38" fmla="*/ 189 w 189"/>
                  <a:gd name="T39" fmla="*/ 90 h 189"/>
                  <a:gd name="T40" fmla="*/ 181 w 189"/>
                  <a:gd name="T41" fmla="*/ 81 h 189"/>
                  <a:gd name="T42" fmla="*/ 157 w 189"/>
                  <a:gd name="T43" fmla="*/ 60 h 189"/>
                  <a:gd name="T44" fmla="*/ 169 w 189"/>
                  <a:gd name="T45" fmla="*/ 37 h 189"/>
                  <a:gd name="T46" fmla="*/ 152 w 189"/>
                  <a:gd name="T47" fmla="*/ 22 h 189"/>
                  <a:gd name="T48" fmla="*/ 135 w 189"/>
                  <a:gd name="T49" fmla="*/ 35 h 189"/>
                  <a:gd name="T50" fmla="*/ 115 w 189"/>
                  <a:gd name="T51" fmla="*/ 10 h 189"/>
                  <a:gd name="T52" fmla="*/ 90 w 189"/>
                  <a:gd name="T53" fmla="*/ 0 h 189"/>
                  <a:gd name="T54" fmla="*/ 81 w 189"/>
                  <a:gd name="T55" fmla="*/ 24 h 189"/>
                  <a:gd name="T56" fmla="*/ 49 w 189"/>
                  <a:gd name="T57" fmla="*/ 20 h 189"/>
                  <a:gd name="T58" fmla="*/ 96 w 189"/>
                  <a:gd name="T59" fmla="*/ 56 h 189"/>
                  <a:gd name="T60" fmla="*/ 93 w 189"/>
                  <a:gd name="T61" fmla="*/ 133 h 189"/>
                  <a:gd name="T62" fmla="*/ 94 w 189"/>
                  <a:gd name="T63" fmla="*/ 5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9" h="189">
                    <a:moveTo>
                      <a:pt x="49" y="20"/>
                    </a:moveTo>
                    <a:cubicBezTo>
                      <a:pt x="47" y="18"/>
                      <a:pt x="45" y="17"/>
                      <a:pt x="43" y="17"/>
                    </a:cubicBezTo>
                    <a:cubicBezTo>
                      <a:pt x="41" y="17"/>
                      <a:pt x="39" y="18"/>
                      <a:pt x="37" y="20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1" y="34"/>
                      <a:pt x="21" y="39"/>
                      <a:pt x="24" y="43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0" y="61"/>
                      <a:pt x="27" y="68"/>
                      <a:pt x="25" y="75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5" y="74"/>
                      <a:pt x="1" y="77"/>
                      <a:pt x="1" y="82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1"/>
                      <a:pt x="1" y="103"/>
                      <a:pt x="2" y="105"/>
                    </a:cubicBezTo>
                    <a:cubicBezTo>
                      <a:pt x="4" y="107"/>
                      <a:pt x="6" y="108"/>
                      <a:pt x="8" y="108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25" y="116"/>
                      <a:pt x="28" y="123"/>
                      <a:pt x="31" y="130"/>
                    </a:cubicBezTo>
                    <a:cubicBezTo>
                      <a:pt x="20" y="140"/>
                      <a:pt x="20" y="140"/>
                      <a:pt x="20" y="140"/>
                    </a:cubicBezTo>
                    <a:cubicBezTo>
                      <a:pt x="18" y="142"/>
                      <a:pt x="17" y="144"/>
                      <a:pt x="17" y="146"/>
                    </a:cubicBezTo>
                    <a:cubicBezTo>
                      <a:pt x="17" y="148"/>
                      <a:pt x="18" y="150"/>
                      <a:pt x="19" y="152"/>
                    </a:cubicBezTo>
                    <a:cubicBezTo>
                      <a:pt x="31" y="164"/>
                      <a:pt x="31" y="164"/>
                      <a:pt x="31" y="164"/>
                    </a:cubicBezTo>
                    <a:cubicBezTo>
                      <a:pt x="32" y="166"/>
                      <a:pt x="34" y="167"/>
                      <a:pt x="37" y="167"/>
                    </a:cubicBezTo>
                    <a:cubicBezTo>
                      <a:pt x="39" y="167"/>
                      <a:pt x="41" y="166"/>
                      <a:pt x="43" y="165"/>
                    </a:cubicBezTo>
                    <a:cubicBezTo>
                      <a:pt x="54" y="154"/>
                      <a:pt x="54" y="154"/>
                      <a:pt x="54" y="154"/>
                    </a:cubicBezTo>
                    <a:cubicBezTo>
                      <a:pt x="60" y="159"/>
                      <a:pt x="67" y="162"/>
                      <a:pt x="75" y="164"/>
                    </a:cubicBezTo>
                    <a:cubicBezTo>
                      <a:pt x="74" y="179"/>
                      <a:pt x="74" y="179"/>
                      <a:pt x="74" y="179"/>
                    </a:cubicBezTo>
                    <a:cubicBezTo>
                      <a:pt x="74" y="184"/>
                      <a:pt x="77" y="188"/>
                      <a:pt x="82" y="188"/>
                    </a:cubicBezTo>
                    <a:cubicBezTo>
                      <a:pt x="99" y="189"/>
                      <a:pt x="99" y="189"/>
                      <a:pt x="99" y="189"/>
                    </a:cubicBezTo>
                    <a:cubicBezTo>
                      <a:pt x="99" y="189"/>
                      <a:pt x="99" y="189"/>
                      <a:pt x="99" y="189"/>
                    </a:cubicBezTo>
                    <a:cubicBezTo>
                      <a:pt x="101" y="189"/>
                      <a:pt x="103" y="188"/>
                      <a:pt x="105" y="187"/>
                    </a:cubicBezTo>
                    <a:cubicBezTo>
                      <a:pt x="107" y="185"/>
                      <a:pt x="107" y="183"/>
                      <a:pt x="108" y="181"/>
                    </a:cubicBezTo>
                    <a:cubicBezTo>
                      <a:pt x="108" y="165"/>
                      <a:pt x="108" y="165"/>
                      <a:pt x="108" y="165"/>
                    </a:cubicBezTo>
                    <a:cubicBezTo>
                      <a:pt x="116" y="164"/>
                      <a:pt x="123" y="161"/>
                      <a:pt x="129" y="158"/>
                    </a:cubicBezTo>
                    <a:cubicBezTo>
                      <a:pt x="140" y="169"/>
                      <a:pt x="140" y="169"/>
                      <a:pt x="140" y="169"/>
                    </a:cubicBezTo>
                    <a:cubicBezTo>
                      <a:pt x="141" y="171"/>
                      <a:pt x="144" y="172"/>
                      <a:pt x="146" y="172"/>
                    </a:cubicBezTo>
                    <a:cubicBezTo>
                      <a:pt x="148" y="172"/>
                      <a:pt x="150" y="171"/>
                      <a:pt x="152" y="170"/>
                    </a:cubicBezTo>
                    <a:cubicBezTo>
                      <a:pt x="164" y="158"/>
                      <a:pt x="164" y="158"/>
                      <a:pt x="164" y="158"/>
                    </a:cubicBezTo>
                    <a:cubicBezTo>
                      <a:pt x="168" y="155"/>
                      <a:pt x="168" y="150"/>
                      <a:pt x="165" y="146"/>
                    </a:cubicBezTo>
                    <a:cubicBezTo>
                      <a:pt x="154" y="135"/>
                      <a:pt x="154" y="135"/>
                      <a:pt x="154" y="135"/>
                    </a:cubicBezTo>
                    <a:cubicBezTo>
                      <a:pt x="158" y="129"/>
                      <a:pt x="162" y="122"/>
                      <a:pt x="164" y="114"/>
                    </a:cubicBezTo>
                    <a:cubicBezTo>
                      <a:pt x="179" y="115"/>
                      <a:pt x="179" y="115"/>
                      <a:pt x="179" y="115"/>
                    </a:cubicBezTo>
                    <a:cubicBezTo>
                      <a:pt x="184" y="115"/>
                      <a:pt x="188" y="112"/>
                      <a:pt x="188" y="107"/>
                    </a:cubicBezTo>
                    <a:cubicBezTo>
                      <a:pt x="189" y="90"/>
                      <a:pt x="189" y="90"/>
                      <a:pt x="189" y="90"/>
                    </a:cubicBezTo>
                    <a:cubicBezTo>
                      <a:pt x="189" y="88"/>
                      <a:pt x="188" y="86"/>
                      <a:pt x="187" y="84"/>
                    </a:cubicBezTo>
                    <a:cubicBezTo>
                      <a:pt x="185" y="83"/>
                      <a:pt x="183" y="82"/>
                      <a:pt x="181" y="81"/>
                    </a:cubicBezTo>
                    <a:cubicBezTo>
                      <a:pt x="165" y="81"/>
                      <a:pt x="165" y="81"/>
                      <a:pt x="165" y="81"/>
                    </a:cubicBezTo>
                    <a:cubicBezTo>
                      <a:pt x="164" y="73"/>
                      <a:pt x="161" y="66"/>
                      <a:pt x="157" y="60"/>
                    </a:cubicBezTo>
                    <a:cubicBezTo>
                      <a:pt x="169" y="49"/>
                      <a:pt x="169" y="49"/>
                      <a:pt x="169" y="49"/>
                    </a:cubicBezTo>
                    <a:cubicBezTo>
                      <a:pt x="172" y="46"/>
                      <a:pt x="173" y="41"/>
                      <a:pt x="169" y="37"/>
                    </a:cubicBezTo>
                    <a:cubicBezTo>
                      <a:pt x="158" y="25"/>
                      <a:pt x="158" y="25"/>
                      <a:pt x="158" y="25"/>
                    </a:cubicBezTo>
                    <a:cubicBezTo>
                      <a:pt x="156" y="23"/>
                      <a:pt x="154" y="22"/>
                      <a:pt x="152" y="22"/>
                    </a:cubicBezTo>
                    <a:cubicBezTo>
                      <a:pt x="150" y="22"/>
                      <a:pt x="148" y="23"/>
                      <a:pt x="146" y="24"/>
                    </a:cubicBezTo>
                    <a:cubicBezTo>
                      <a:pt x="135" y="35"/>
                      <a:pt x="135" y="35"/>
                      <a:pt x="135" y="35"/>
                    </a:cubicBezTo>
                    <a:cubicBezTo>
                      <a:pt x="128" y="31"/>
                      <a:pt x="121" y="27"/>
                      <a:pt x="114" y="25"/>
                    </a:cubicBezTo>
                    <a:cubicBezTo>
                      <a:pt x="115" y="10"/>
                      <a:pt x="115" y="10"/>
                      <a:pt x="115" y="10"/>
                    </a:cubicBezTo>
                    <a:cubicBezTo>
                      <a:pt x="115" y="5"/>
                      <a:pt x="112" y="1"/>
                      <a:pt x="107" y="1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5" y="0"/>
                      <a:pt x="82" y="4"/>
                      <a:pt x="81" y="8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73" y="25"/>
                      <a:pt x="66" y="28"/>
                      <a:pt x="59" y="32"/>
                    </a:cubicBezTo>
                    <a:lnTo>
                      <a:pt x="49" y="20"/>
                    </a:lnTo>
                    <a:close/>
                    <a:moveTo>
                      <a:pt x="94" y="56"/>
                    </a:moveTo>
                    <a:cubicBezTo>
                      <a:pt x="95" y="56"/>
                      <a:pt x="96" y="56"/>
                      <a:pt x="96" y="56"/>
                    </a:cubicBezTo>
                    <a:cubicBezTo>
                      <a:pt x="117" y="57"/>
                      <a:pt x="134" y="75"/>
                      <a:pt x="133" y="96"/>
                    </a:cubicBezTo>
                    <a:cubicBezTo>
                      <a:pt x="132" y="118"/>
                      <a:pt x="114" y="134"/>
                      <a:pt x="93" y="133"/>
                    </a:cubicBezTo>
                    <a:cubicBezTo>
                      <a:pt x="71" y="132"/>
                      <a:pt x="55" y="114"/>
                      <a:pt x="56" y="93"/>
                    </a:cubicBezTo>
                    <a:cubicBezTo>
                      <a:pt x="57" y="72"/>
                      <a:pt x="74" y="56"/>
                      <a:pt x="94" y="5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sz="9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59BA76A-1462-4858-A4DB-BAFECCDDB6AC}"/>
                </a:ext>
              </a:extLst>
            </p:cNvPr>
            <p:cNvSpPr txBox="1"/>
            <p:nvPr/>
          </p:nvSpPr>
          <p:spPr bwMode="auto">
            <a:xfrm>
              <a:off x="2342766" y="4706689"/>
              <a:ext cx="1317466" cy="183386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2800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Systems</a:t>
              </a:r>
              <a:endParaRPr lang="ko-KR" altLang="en-US" sz="2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3B9A281F-8094-406C-9F97-A3FA9592FA15}"/>
              </a:ext>
            </a:extLst>
          </p:cNvPr>
          <p:cNvSpPr txBox="1"/>
          <p:nvPr/>
        </p:nvSpPr>
        <p:spPr>
          <a:xfrm>
            <a:off x="8812487" y="182503"/>
            <a:ext cx="9405508" cy="1177249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Regular"/>
              </a:rPr>
              <a:t>BOINZ Annual Event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30F2375-3418-40AD-950F-79B247157C4D}"/>
              </a:ext>
            </a:extLst>
          </p:cNvPr>
          <p:cNvSpPr/>
          <p:nvPr/>
        </p:nvSpPr>
        <p:spPr>
          <a:xfrm>
            <a:off x="10200304" y="1447361"/>
            <a:ext cx="2823876" cy="894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A15BC1E-060F-451B-A890-114057B17161}"/>
              </a:ext>
            </a:extLst>
          </p:cNvPr>
          <p:cNvSpPr/>
          <p:nvPr/>
        </p:nvSpPr>
        <p:spPr>
          <a:xfrm>
            <a:off x="12870201" y="1442216"/>
            <a:ext cx="2928651" cy="94585"/>
          </a:xfrm>
          <a:custGeom>
            <a:avLst/>
            <a:gdLst>
              <a:gd name="connsiteX0" fmla="*/ 0 w 2823876"/>
              <a:gd name="connsiteY0" fmla="*/ 0 h 89440"/>
              <a:gd name="connsiteX1" fmla="*/ 2823876 w 2823876"/>
              <a:gd name="connsiteY1" fmla="*/ 0 h 89440"/>
              <a:gd name="connsiteX2" fmla="*/ 2823876 w 2823876"/>
              <a:gd name="connsiteY2" fmla="*/ 89440 h 89440"/>
              <a:gd name="connsiteX3" fmla="*/ 0 w 2823876"/>
              <a:gd name="connsiteY3" fmla="*/ 89440 h 89440"/>
              <a:gd name="connsiteX4" fmla="*/ 0 w 2823876"/>
              <a:gd name="connsiteY4" fmla="*/ 0 h 89440"/>
              <a:gd name="connsiteX0" fmla="*/ 0 w 2928651"/>
              <a:gd name="connsiteY0" fmla="*/ 0 h 108490"/>
              <a:gd name="connsiteX1" fmla="*/ 2928651 w 2928651"/>
              <a:gd name="connsiteY1" fmla="*/ 19050 h 108490"/>
              <a:gd name="connsiteX2" fmla="*/ 2928651 w 2928651"/>
              <a:gd name="connsiteY2" fmla="*/ 108490 h 108490"/>
              <a:gd name="connsiteX3" fmla="*/ 104775 w 2928651"/>
              <a:gd name="connsiteY3" fmla="*/ 108490 h 108490"/>
              <a:gd name="connsiteX4" fmla="*/ 0 w 2928651"/>
              <a:gd name="connsiteY4" fmla="*/ 0 h 1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651" h="108490">
                <a:moveTo>
                  <a:pt x="0" y="0"/>
                </a:moveTo>
                <a:lnTo>
                  <a:pt x="2928651" y="19050"/>
                </a:lnTo>
                <a:lnTo>
                  <a:pt x="2928651" y="108490"/>
                </a:lnTo>
                <a:lnTo>
                  <a:pt x="104775" y="108490"/>
                </a:lnTo>
                <a:lnTo>
                  <a:pt x="0" y="0"/>
                </a:lnTo>
                <a:close/>
              </a:path>
            </a:pathLst>
          </a:custGeom>
          <a:solidFill>
            <a:srgbClr val="445469">
              <a:alpha val="8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835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06" grpId="0"/>
      <p:bldP spid="58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185479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47633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SBCO 2019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BC03FEF-E47C-48F5-A1CD-47E81D11A840}"/>
              </a:ext>
            </a:extLst>
          </p:cNvPr>
          <p:cNvSpPr txBox="1">
            <a:spLocks/>
          </p:cNvSpPr>
          <p:nvPr/>
        </p:nvSpPr>
        <p:spPr>
          <a:xfrm>
            <a:off x="407801" y="1521474"/>
            <a:ext cx="16548666" cy="11009047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None/>
            </a:pPr>
            <a:r>
              <a:rPr lang="en-US" sz="4000" b="1" dirty="0"/>
              <a:t>   What’s on at SBCO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8200A-2A05-41D9-A904-F3B4BCD58C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49"/>
          <a:stretch/>
        </p:blipFill>
        <p:spPr>
          <a:xfrm>
            <a:off x="668056" y="2560319"/>
            <a:ext cx="17370563" cy="108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9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Training Update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6656" y="12771067"/>
            <a:ext cx="1674295" cy="753869"/>
          </a:xfrm>
          <a:prstGeom prst="rect">
            <a:avLst/>
          </a:prstGeom>
        </p:spPr>
      </p:pic>
      <p:pic>
        <p:nvPicPr>
          <p:cNvPr id="6" name="Picture 5" descr="A room with white walls&#10;&#10;Description automatically generated">
            <a:extLst>
              <a:ext uri="{FF2B5EF4-FFF2-40B4-BE49-F238E27FC236}">
                <a16:creationId xmlns:a16="http://schemas.microsoft.com/office/drawing/2014/main" id="{178379F0-8A47-4081-88E7-CCFB125A2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51" y="3204322"/>
            <a:ext cx="16852700" cy="9132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864428-ED44-4DAF-BC6B-D42CACEAEBF9}"/>
              </a:ext>
            </a:extLst>
          </p:cNvPr>
          <p:cNvSpPr txBox="1"/>
          <p:nvPr/>
        </p:nvSpPr>
        <p:spPr>
          <a:xfrm>
            <a:off x="1" y="1618118"/>
            <a:ext cx="1828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A Journey from Education to Competence</a:t>
            </a:r>
          </a:p>
          <a:p>
            <a:pPr algn="ctr"/>
            <a:r>
              <a:rPr lang="en-NZ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and Advanced Training Programmes</a:t>
            </a:r>
          </a:p>
        </p:txBody>
      </p:sp>
    </p:spTree>
    <p:extLst>
      <p:ext uri="{BB962C8B-B14F-4D97-AF65-F5344CB8AC3E}">
        <p14:creationId xmlns:p14="http://schemas.microsoft.com/office/powerpoint/2010/main" val="407085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3C10857-2940-4446-AC81-FC6328B9002A}"/>
              </a:ext>
            </a:extLst>
          </p:cNvPr>
          <p:cNvGrpSpPr/>
          <p:nvPr/>
        </p:nvGrpSpPr>
        <p:grpSpPr>
          <a:xfrm>
            <a:off x="143436" y="1151121"/>
            <a:ext cx="17837632" cy="10486207"/>
            <a:chOff x="449679" y="399325"/>
            <a:chExt cx="10754664" cy="58510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B1F9071-D48B-4235-A9AC-79D6504CA1F9}"/>
                </a:ext>
              </a:extLst>
            </p:cNvPr>
            <p:cNvGrpSpPr/>
            <p:nvPr/>
          </p:nvGrpSpPr>
          <p:grpSpPr>
            <a:xfrm>
              <a:off x="449679" y="399325"/>
              <a:ext cx="10754664" cy="5851025"/>
              <a:chOff x="449679" y="98854"/>
              <a:chExt cx="10754664" cy="5851025"/>
            </a:xfrm>
          </p:grpSpPr>
          <p:pic>
            <p:nvPicPr>
              <p:cNvPr id="12" name="Picture 11" descr="A picture containing screenshot&#10;&#10;Description generated with very high confidence">
                <a:extLst>
                  <a:ext uri="{FF2B5EF4-FFF2-40B4-BE49-F238E27FC236}">
                    <a16:creationId xmlns:a16="http://schemas.microsoft.com/office/drawing/2014/main" id="{949DE83D-0A89-4496-8C6B-816C6D562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9679" y="98854"/>
                <a:ext cx="10401822" cy="5851025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9922FE-3D87-4FE1-B01E-29275FCC014D}"/>
                  </a:ext>
                </a:extLst>
              </p:cNvPr>
              <p:cNvGrpSpPr/>
              <p:nvPr/>
            </p:nvGrpSpPr>
            <p:grpSpPr>
              <a:xfrm>
                <a:off x="9858031" y="2448883"/>
                <a:ext cx="1346312" cy="582280"/>
                <a:chOff x="9293285" y="2458214"/>
                <a:chExt cx="1558207" cy="582280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4F54F5A-D0E0-4013-B2A1-7E90074A0B93}"/>
                    </a:ext>
                  </a:extLst>
                </p:cNvPr>
                <p:cNvSpPr/>
                <p:nvPr/>
              </p:nvSpPr>
              <p:spPr>
                <a:xfrm>
                  <a:off x="9293285" y="2458214"/>
                  <a:ext cx="1485308" cy="534235"/>
                </a:xfrm>
                <a:prstGeom prst="roundRect">
                  <a:avLst/>
                </a:prstGeom>
                <a:solidFill>
                  <a:srgbClr val="548434">
                    <a:alpha val="6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sz="1400" dirty="0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3906F44B-B164-4A25-8999-07371270A857}"/>
                    </a:ext>
                  </a:extLst>
                </p:cNvPr>
                <p:cNvSpPr/>
                <p:nvPr/>
              </p:nvSpPr>
              <p:spPr>
                <a:xfrm>
                  <a:off x="9366184" y="2506259"/>
                  <a:ext cx="1485308" cy="534235"/>
                </a:xfrm>
                <a:prstGeom prst="round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tx1"/>
                      </a:solidFill>
                    </a:rPr>
                    <a:t>Specialist Guest Speakers</a:t>
                  </a:r>
                  <a:endParaRPr lang="en-NZ" sz="1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3D41952-44AE-49D8-BF88-F01F9710F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99410" y="2260540"/>
                <a:ext cx="0" cy="484843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7704FF7-6D93-4FE9-AC9A-AD955021D1DE}"/>
                  </a:ext>
                </a:extLst>
              </p:cNvPr>
              <p:cNvSpPr/>
              <p:nvPr/>
            </p:nvSpPr>
            <p:spPr>
              <a:xfrm>
                <a:off x="2099378" y="2369975"/>
                <a:ext cx="3032457" cy="95172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D3FE525-7588-4BDB-9683-0D3B9615B3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99410" y="2734662"/>
                <a:ext cx="158620" cy="1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phic 16" descr="Information">
                <a:extLst>
                  <a:ext uri="{FF2B5EF4-FFF2-40B4-BE49-F238E27FC236}">
                    <a16:creationId xmlns:a16="http://schemas.microsoft.com/office/drawing/2014/main" id="{D5271E0A-8470-4F6A-B268-34D980E03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89785" y="2184311"/>
                <a:ext cx="242719" cy="242719"/>
              </a:xfrm>
              <a:prstGeom prst="rect">
                <a:avLst/>
              </a:prstGeom>
            </p:spPr>
          </p:pic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9A399F7-D50B-476A-9F9C-9B6982885DBB}"/>
                </a:ext>
              </a:extLst>
            </p:cNvPr>
            <p:cNvSpPr/>
            <p:nvPr/>
          </p:nvSpPr>
          <p:spPr>
            <a:xfrm>
              <a:off x="5997951" y="2038158"/>
              <a:ext cx="1899238" cy="584243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400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BDC2945-925A-4607-A93D-1402ED367566}"/>
                </a:ext>
              </a:extLst>
            </p:cNvPr>
            <p:cNvSpPr/>
            <p:nvPr/>
          </p:nvSpPr>
          <p:spPr>
            <a:xfrm>
              <a:off x="6060937" y="2086203"/>
              <a:ext cx="1899238" cy="584243"/>
            </a:xfrm>
            <a:prstGeom prst="roundRect">
              <a:avLst/>
            </a:prstGeom>
            <a:solidFill>
              <a:srgbClr val="FFFFFF">
                <a:alpha val="85098"/>
              </a:srgb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ADVANCED TRAINING/CPD</a:t>
              </a:r>
              <a:endParaRPr lang="en-NZ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417447" y="191068"/>
            <a:ext cx="18128973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Education and Training Delivery Strategy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6777" y="12771067"/>
            <a:ext cx="1674295" cy="753869"/>
          </a:xfrm>
          <a:prstGeom prst="rect">
            <a:avLst/>
          </a:prstGeom>
        </p:spPr>
      </p:pic>
      <p:pic>
        <p:nvPicPr>
          <p:cNvPr id="20" name="Graphic 19" descr="Information">
            <a:extLst>
              <a:ext uri="{FF2B5EF4-FFF2-40B4-BE49-F238E27FC236}">
                <a16:creationId xmlns:a16="http://schemas.microsoft.com/office/drawing/2014/main" id="{DDAF362D-082F-45BB-BAA7-2E19661A3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935" y="12771067"/>
            <a:ext cx="753869" cy="75386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8CF784-4364-4E8A-A8BD-E558AE6B8C27}"/>
              </a:ext>
            </a:extLst>
          </p:cNvPr>
          <p:cNvSpPr txBox="1">
            <a:spLocks/>
          </p:cNvSpPr>
          <p:nvPr/>
        </p:nvSpPr>
        <p:spPr bwMode="auto">
          <a:xfrm>
            <a:off x="1060800" y="12902981"/>
            <a:ext cx="7531710" cy="5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NZ" sz="2800" dirty="0">
                <a:solidFill>
                  <a:schemeClr val="tx1"/>
                </a:solidFill>
                <a:latin typeface="Lato Regular"/>
              </a:rPr>
              <a:t>Last Students through this old pathway 2019</a:t>
            </a:r>
          </a:p>
        </p:txBody>
      </p:sp>
    </p:spTree>
    <p:extLst>
      <p:ext uri="{BB962C8B-B14F-4D97-AF65-F5344CB8AC3E}">
        <p14:creationId xmlns:p14="http://schemas.microsoft.com/office/powerpoint/2010/main" val="34721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4A03FA3-11B7-4784-8EAA-5803362CC456}"/>
              </a:ext>
            </a:extLst>
          </p:cNvPr>
          <p:cNvSpPr/>
          <p:nvPr/>
        </p:nvSpPr>
        <p:spPr>
          <a:xfrm>
            <a:off x="4" y="1644583"/>
            <a:ext cx="8522889" cy="1453149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Training Doorways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4" y="1689121"/>
            <a:ext cx="17488376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4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Accessibility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688E26-7D43-4B71-945F-CA7A5D30F7E6}"/>
              </a:ext>
            </a:extLst>
          </p:cNvPr>
          <p:cNvSpPr txBox="1">
            <a:spLocks/>
          </p:cNvSpPr>
          <p:nvPr/>
        </p:nvSpPr>
        <p:spPr>
          <a:xfrm>
            <a:off x="353545" y="3466002"/>
            <a:ext cx="17826306" cy="95345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4520" indent="-773094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600" b="1" u="sng" dirty="0">
                <a:solidFill>
                  <a:schemeClr val="accent6"/>
                </a:solidFill>
              </a:rPr>
              <a:t>Training E-News</a:t>
            </a:r>
          </a:p>
          <a:p>
            <a:pPr marL="1252507" lvl="2" indent="-438139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u="sng" dirty="0">
                <a:solidFill>
                  <a:schemeClr val="accent6"/>
                </a:solidFill>
              </a:rPr>
              <a:t>New </a:t>
            </a:r>
            <a:r>
              <a:rPr lang="en-US" sz="3200" dirty="0">
                <a:solidFill>
                  <a:schemeClr val="accent6"/>
                </a:solidFill>
              </a:rPr>
              <a:t>easy to read format</a:t>
            </a:r>
          </a:p>
          <a:p>
            <a:pPr marL="1252507" lvl="2" indent="-438139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6"/>
                </a:solidFill>
              </a:rPr>
              <a:t>Topical </a:t>
            </a:r>
          </a:p>
          <a:p>
            <a:pPr marL="1252507" lvl="2" indent="-438139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6"/>
                </a:solidFill>
              </a:rPr>
              <a:t>More Structured</a:t>
            </a:r>
          </a:p>
          <a:p>
            <a:pPr marL="715945" indent="-715945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600" b="1" u="sng" dirty="0">
                <a:solidFill>
                  <a:schemeClr val="accent6"/>
                </a:solidFill>
              </a:rPr>
              <a:t>“On-line Training Academy”</a:t>
            </a:r>
          </a:p>
          <a:p>
            <a:pPr marL="1252507" lvl="1" indent="-438139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6"/>
                </a:solidFill>
              </a:rPr>
              <a:t> Will be launched with our new Pools course</a:t>
            </a:r>
          </a:p>
          <a:p>
            <a:pPr marL="1889078" lvl="4" indent="-5381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Pre-reading</a:t>
            </a:r>
          </a:p>
          <a:p>
            <a:pPr marL="1889078" lvl="4" indent="-5381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Presentation</a:t>
            </a:r>
          </a:p>
          <a:p>
            <a:pPr marL="1889078" lvl="4" indent="-5381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Assessment</a:t>
            </a:r>
          </a:p>
          <a:p>
            <a:pPr marL="1171864" lvl="4" indent="-18732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accent6"/>
                </a:solidFill>
              </a:rPr>
              <a:t>Further resources for post course assistance</a:t>
            </a:r>
          </a:p>
          <a:p>
            <a:pPr marL="715945" indent="-573074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600" b="1" u="sng" dirty="0">
                <a:solidFill>
                  <a:schemeClr val="accent6"/>
                </a:solidFill>
              </a:rPr>
              <a:t>Delivery Channels </a:t>
            </a:r>
            <a:r>
              <a:rPr lang="en-US" sz="3600" dirty="0">
                <a:solidFill>
                  <a:schemeClr val="accent6"/>
                </a:solidFill>
              </a:rPr>
              <a:t>  </a:t>
            </a:r>
            <a:r>
              <a:rPr lang="en-US" sz="3200" dirty="0">
                <a:solidFill>
                  <a:schemeClr val="accent6"/>
                </a:solidFill>
              </a:rPr>
              <a:t>- </a:t>
            </a:r>
            <a:r>
              <a:rPr lang="en-US" sz="2400" dirty="0">
                <a:solidFill>
                  <a:schemeClr val="accent6"/>
                </a:solidFill>
              </a:rPr>
              <a:t>These course will combine a mix of F2F, Online, Webinar, and Online Assessment</a:t>
            </a:r>
            <a:endParaRPr lang="en-US" sz="2400" b="1" u="sng" dirty="0">
              <a:solidFill>
                <a:schemeClr val="accent6"/>
              </a:solidFill>
            </a:endParaRPr>
          </a:p>
          <a:p>
            <a:pPr marL="1269968" lvl="4" indent="-455602">
              <a:spcBef>
                <a:spcPts val="300"/>
              </a:spcBef>
              <a:spcAft>
                <a:spcPts val="300"/>
              </a:spcAft>
              <a:buClr>
                <a:srgbClr val="990000"/>
              </a:buClr>
              <a:buFont typeface="Calibri" panose="020F0502020204030204" pitchFamily="34" charset="0"/>
              <a:buChar char="‒"/>
            </a:pPr>
            <a:r>
              <a:rPr lang="en-US" sz="2800" b="1" dirty="0">
                <a:solidFill>
                  <a:schemeClr val="accent6"/>
                </a:solidFill>
              </a:rPr>
              <a:t>Online </a:t>
            </a:r>
          </a:p>
          <a:p>
            <a:pPr marL="1269968" lvl="4" indent="-455602">
              <a:spcBef>
                <a:spcPts val="300"/>
              </a:spcBef>
              <a:spcAft>
                <a:spcPts val="300"/>
              </a:spcAft>
              <a:buClr>
                <a:srgbClr val="990000"/>
              </a:buClr>
              <a:buFont typeface="Calibri" panose="020F0502020204030204" pitchFamily="34" charset="0"/>
              <a:buChar char="‒"/>
            </a:pPr>
            <a:r>
              <a:rPr lang="en-US" sz="2800" b="1" dirty="0">
                <a:solidFill>
                  <a:schemeClr val="accent6"/>
                </a:solidFill>
              </a:rPr>
              <a:t>Hybrid </a:t>
            </a:r>
            <a:r>
              <a:rPr lang="en-US" sz="2800" dirty="0">
                <a:solidFill>
                  <a:schemeClr val="accent6"/>
                </a:solidFill>
              </a:rPr>
              <a:t>– A mix of F2F/Online</a:t>
            </a:r>
          </a:p>
          <a:p>
            <a:pPr marL="1269968" lvl="4" indent="-455602">
              <a:spcBef>
                <a:spcPts val="300"/>
              </a:spcBef>
              <a:spcAft>
                <a:spcPts val="300"/>
              </a:spcAft>
              <a:buClr>
                <a:srgbClr val="990000"/>
              </a:buClr>
              <a:buFont typeface="Calibri" panose="020F0502020204030204" pitchFamily="34" charset="0"/>
              <a:buChar char="‒"/>
            </a:pPr>
            <a:r>
              <a:rPr lang="en-US" sz="2800" b="1" dirty="0">
                <a:solidFill>
                  <a:schemeClr val="accent6"/>
                </a:solidFill>
              </a:rPr>
              <a:t>F2F </a:t>
            </a:r>
            <a:r>
              <a:rPr lang="en-US" sz="2800" dirty="0">
                <a:solidFill>
                  <a:schemeClr val="accent6"/>
                </a:solidFill>
              </a:rPr>
              <a:t>– Where a group think is important and technical issues need leadership</a:t>
            </a:r>
          </a:p>
          <a:p>
            <a:pPr marL="984544" lvl="4" indent="0">
              <a:spcBef>
                <a:spcPts val="300"/>
              </a:spcBef>
              <a:spcAft>
                <a:spcPts val="300"/>
              </a:spcAft>
              <a:buClr>
                <a:srgbClr val="990000"/>
              </a:buClr>
              <a:buNone/>
            </a:pPr>
            <a:endParaRPr lang="en-US" sz="2800" dirty="0">
              <a:solidFill>
                <a:schemeClr val="accent6"/>
              </a:solidFill>
            </a:endParaRPr>
          </a:p>
          <a:p>
            <a:pPr marL="715945" indent="-573074">
              <a:spcBef>
                <a:spcPts val="300"/>
              </a:spcBef>
              <a:spcAft>
                <a:spcPts val="300"/>
              </a:spcAft>
              <a:buClr>
                <a:srgbClr val="990000"/>
              </a:buCl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accent6"/>
                </a:solidFill>
              </a:rPr>
              <a:t>Typically CPD Courses will be 1-2 </a:t>
            </a:r>
            <a:r>
              <a:rPr lang="en-US" sz="3600" b="1" dirty="0" err="1">
                <a:solidFill>
                  <a:schemeClr val="accent6"/>
                </a:solidFill>
              </a:rPr>
              <a:t>hrs</a:t>
            </a:r>
            <a:r>
              <a:rPr lang="en-US" sz="3600" b="1" dirty="0">
                <a:solidFill>
                  <a:schemeClr val="accent6"/>
                </a:solidFill>
              </a:rPr>
              <a:t> and Advanced Courses half a day to a day and depending on complexity will be presented in one or all formats</a:t>
            </a:r>
          </a:p>
        </p:txBody>
      </p:sp>
      <p:pic>
        <p:nvPicPr>
          <p:cNvPr id="10" name="Graphic 9" descr="Email">
            <a:extLst>
              <a:ext uri="{FF2B5EF4-FFF2-40B4-BE49-F238E27FC236}">
                <a16:creationId xmlns:a16="http://schemas.microsoft.com/office/drawing/2014/main" id="{36DD4448-3DD0-4912-86F7-11B2C03E5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0576" y="4082416"/>
            <a:ext cx="1652314" cy="1495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5457E0D-2764-4846-942A-5E9117CC0441}"/>
              </a:ext>
            </a:extLst>
          </p:cNvPr>
          <p:cNvGrpSpPr/>
          <p:nvPr/>
        </p:nvGrpSpPr>
        <p:grpSpPr>
          <a:xfrm>
            <a:off x="5038092" y="7055363"/>
            <a:ext cx="2513443" cy="1495250"/>
            <a:chOff x="3271134" y="3008918"/>
            <a:chExt cx="1199530" cy="840164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FF0F0A1B-95EE-4F52-8824-73C51E0F8E14}"/>
                </a:ext>
              </a:extLst>
            </p:cNvPr>
            <p:cNvSpPr/>
            <p:nvPr/>
          </p:nvSpPr>
          <p:spPr>
            <a:xfrm rot="10800000">
              <a:off x="3271134" y="3008918"/>
              <a:ext cx="1083709" cy="840164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DF8A76-85D1-4B2F-BA5D-D62493E8A713}"/>
                </a:ext>
              </a:extLst>
            </p:cNvPr>
            <p:cNvSpPr txBox="1"/>
            <p:nvPr/>
          </p:nvSpPr>
          <p:spPr>
            <a:xfrm>
              <a:off x="3386956" y="3212275"/>
              <a:ext cx="1083708" cy="36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 online</a:t>
              </a:r>
              <a:endPara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69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45" grpId="0"/>
      <p:bldP spid="8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4A03FA3-11B7-4784-8EAA-5803362CC456}"/>
              </a:ext>
            </a:extLst>
          </p:cNvPr>
          <p:cNvSpPr/>
          <p:nvPr/>
        </p:nvSpPr>
        <p:spPr>
          <a:xfrm>
            <a:off x="4" y="1644583"/>
            <a:ext cx="8522889" cy="1453149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Training Doorways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8" y="1689121"/>
            <a:ext cx="8061195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400" b="1" u="sng" dirty="0">
                <a:solidFill>
                  <a:schemeClr val="accent6"/>
                </a:solidFill>
                <a:latin typeface="Lato Regular"/>
              </a:rPr>
              <a:t>Applicability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688E26-7D43-4B71-945F-CA7A5D30F7E6}"/>
              </a:ext>
            </a:extLst>
          </p:cNvPr>
          <p:cNvSpPr txBox="1">
            <a:spLocks/>
          </p:cNvSpPr>
          <p:nvPr/>
        </p:nvSpPr>
        <p:spPr>
          <a:xfrm>
            <a:off x="353545" y="3466002"/>
            <a:ext cx="17826306" cy="95345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57" indent="-757219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accent6"/>
                </a:solidFill>
              </a:rPr>
              <a:t>NZ Diploma in Building Surveying </a:t>
            </a:r>
          </a:p>
          <a:p>
            <a:pPr marL="1202502" lvl="1" indent="-390515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dirty="0">
                <a:solidFill>
                  <a:schemeClr val="accent6"/>
                </a:solidFill>
              </a:rPr>
              <a:t>Meets Regulation 18 and </a:t>
            </a:r>
            <a:r>
              <a:rPr lang="en-US" sz="3200" b="1" dirty="0">
                <a:solidFill>
                  <a:schemeClr val="accent6"/>
                </a:solidFill>
              </a:rPr>
              <a:t>focus’s on Building Surveying</a:t>
            </a:r>
          </a:p>
          <a:p>
            <a:pPr marL="1202502" lvl="1" indent="-390515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dirty="0">
                <a:solidFill>
                  <a:schemeClr val="accent6"/>
                </a:solidFill>
              </a:rPr>
              <a:t>A </a:t>
            </a:r>
            <a:r>
              <a:rPr lang="en-US" sz="3200" b="1" dirty="0">
                <a:solidFill>
                  <a:schemeClr val="accent6"/>
                </a:solidFill>
              </a:rPr>
              <a:t>pipeline</a:t>
            </a:r>
            <a:r>
              <a:rPr lang="en-US" sz="3200" dirty="0">
                <a:solidFill>
                  <a:schemeClr val="accent6"/>
                </a:solidFill>
              </a:rPr>
              <a:t> for industry recruitment, qualification and consistency</a:t>
            </a:r>
          </a:p>
          <a:p>
            <a:pPr marL="1202502" lvl="1" indent="-390515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dirty="0">
                <a:solidFill>
                  <a:schemeClr val="accent6"/>
                </a:solidFill>
              </a:rPr>
              <a:t>Currently </a:t>
            </a:r>
            <a:r>
              <a:rPr lang="en-US" sz="3200" b="1" dirty="0">
                <a:solidFill>
                  <a:schemeClr val="accent6"/>
                </a:solidFill>
              </a:rPr>
              <a:t>77 students  </a:t>
            </a:r>
            <a:r>
              <a:rPr lang="en-US" sz="3200" dirty="0">
                <a:solidFill>
                  <a:schemeClr val="accent6"/>
                </a:solidFill>
              </a:rPr>
              <a:t>in study for their qualification through the in – employment pathway</a:t>
            </a:r>
          </a:p>
          <a:p>
            <a:pPr marL="1202502" lvl="1" indent="-390515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dirty="0">
                <a:solidFill>
                  <a:schemeClr val="accent6"/>
                </a:solidFill>
              </a:rPr>
              <a:t>2 more cohorts possible in second half of 2019  </a:t>
            </a:r>
          </a:p>
          <a:p>
            <a:pPr marL="1202502" lvl="1" indent="-390515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dirty="0">
                <a:solidFill>
                  <a:schemeClr val="accent6"/>
                </a:solidFill>
              </a:rPr>
              <a:t>Need to </a:t>
            </a:r>
            <a:r>
              <a:rPr lang="en-US" sz="3200" b="1" dirty="0">
                <a:solidFill>
                  <a:schemeClr val="accent6"/>
                </a:solidFill>
              </a:rPr>
              <a:t>educate BCA’s </a:t>
            </a:r>
            <a:r>
              <a:rPr lang="en-US" sz="3200" dirty="0">
                <a:solidFill>
                  <a:schemeClr val="accent6"/>
                </a:solidFill>
              </a:rPr>
              <a:t>in respect of direct value to sector compared to gaps with other qualifications </a:t>
            </a:r>
            <a:br>
              <a:rPr lang="en-US" sz="3200" dirty="0">
                <a:solidFill>
                  <a:schemeClr val="accent6"/>
                </a:solidFill>
              </a:rPr>
            </a:br>
            <a:endParaRPr lang="en-US" sz="3200" dirty="0">
              <a:solidFill>
                <a:schemeClr val="accent6"/>
              </a:solidFill>
            </a:endParaRPr>
          </a:p>
          <a:p>
            <a:pPr marL="811987" lvl="1" indent="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4400" b="1" dirty="0">
                <a:solidFill>
                  <a:schemeClr val="accent6"/>
                </a:solidFill>
              </a:rPr>
              <a:t>NZ Certificate in Building Regulatory Environment (Level 4) 6-8 months</a:t>
            </a:r>
          </a:p>
          <a:p>
            <a:pPr marL="1202502" lvl="1" indent="-390515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dirty="0">
                <a:solidFill>
                  <a:schemeClr val="accent6"/>
                </a:solidFill>
              </a:rPr>
              <a:t>A </a:t>
            </a:r>
            <a:r>
              <a:rPr lang="en-US" sz="3200" b="1" dirty="0">
                <a:solidFill>
                  <a:schemeClr val="accent6"/>
                </a:solidFill>
              </a:rPr>
              <a:t>gateway of knowledge</a:t>
            </a:r>
            <a:r>
              <a:rPr lang="en-US" sz="3200" dirty="0">
                <a:solidFill>
                  <a:schemeClr val="accent6"/>
                </a:solidFill>
              </a:rPr>
              <a:t> for BCA staff, Built Environment staff and school leavers looking at BCA careers</a:t>
            </a:r>
          </a:p>
        </p:txBody>
      </p:sp>
      <p:pic>
        <p:nvPicPr>
          <p:cNvPr id="14" name="Graphic 13" descr="Ribbon">
            <a:extLst>
              <a:ext uri="{FF2B5EF4-FFF2-40B4-BE49-F238E27FC236}">
                <a16:creationId xmlns:a16="http://schemas.microsoft.com/office/drawing/2014/main" id="{A8321045-5B98-4586-8A28-795CFD2C9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86746" y="8952875"/>
            <a:ext cx="1709783" cy="1709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phic 16" descr="Diploma roll">
            <a:extLst>
              <a:ext uri="{FF2B5EF4-FFF2-40B4-BE49-F238E27FC236}">
                <a16:creationId xmlns:a16="http://schemas.microsoft.com/office/drawing/2014/main" id="{061A8DF4-BF4E-4F70-9709-B9688CD78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82333" y="3498979"/>
            <a:ext cx="1994768" cy="1994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085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45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5105894" y="59011"/>
            <a:ext cx="9272190" cy="1355483"/>
            <a:chOff x="5988388" y="483017"/>
            <a:chExt cx="12359700" cy="1806841"/>
          </a:xfrm>
        </p:grpSpPr>
        <p:sp>
          <p:nvSpPr>
            <p:cNvPr id="64" name="TextBox 63"/>
            <p:cNvSpPr txBox="1"/>
            <p:nvPr/>
          </p:nvSpPr>
          <p:spPr>
            <a:xfrm>
              <a:off x="5988388" y="483017"/>
              <a:ext cx="12359700" cy="1446608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algn="ctr"/>
              <a:r>
                <a:rPr lang="en-US" sz="66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Regular"/>
                  <a:cs typeface="Lato Regular"/>
                </a:rPr>
                <a:t>Agenda</a:t>
              </a:r>
              <a:endParaRPr lang="id-ID" sz="660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633297" y="2198420"/>
              <a:ext cx="1553038" cy="914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22" tIns="34263" rIns="68522" bIns="34263" rtlCol="0" anchor="ctr"/>
            <a:lstStyle/>
            <a:p>
              <a:pPr algn="ctr"/>
              <a:endParaRPr lang="en-US" sz="270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B3D25A-677D-4C99-9BCC-6B936911BCCD}"/>
              </a:ext>
            </a:extLst>
          </p:cNvPr>
          <p:cNvSpPr txBox="1"/>
          <p:nvPr/>
        </p:nvSpPr>
        <p:spPr>
          <a:xfrm>
            <a:off x="1249635" y="2129353"/>
            <a:ext cx="13128449" cy="9684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4388" indent="-81438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AGM 2019 Overview</a:t>
            </a:r>
          </a:p>
          <a:p>
            <a:pPr marL="814388" indent="-81438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Annual Financial Report</a:t>
            </a:r>
          </a:p>
          <a:p>
            <a:pPr marL="814388" indent="-81438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2019 Strategic Platforms Review</a:t>
            </a:r>
          </a:p>
          <a:p>
            <a:pPr marL="814388" indent="-81438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Personal Development for BOINZ Members</a:t>
            </a:r>
          </a:p>
          <a:p>
            <a:pPr marL="814388" indent="-81438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Workstreams</a:t>
            </a:r>
          </a:p>
          <a:p>
            <a:pPr marL="1485717" lvl="1" indent="-57150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Tx/>
              <a:buChar char="‒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Membership</a:t>
            </a:r>
          </a:p>
          <a:p>
            <a:pPr marL="1485717" lvl="1" indent="-57150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Tx/>
              <a:buChar char="‒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Marketing</a:t>
            </a:r>
          </a:p>
          <a:p>
            <a:pPr marL="1485717" lvl="1" indent="-57150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Tx/>
              <a:buChar char="‒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Training</a:t>
            </a:r>
          </a:p>
          <a:p>
            <a:pPr marL="1485717" lvl="1" indent="-57150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Tx/>
              <a:buChar char="‒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HR</a:t>
            </a:r>
          </a:p>
          <a:p>
            <a:pPr marL="1485717" lvl="1" indent="-57150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Tx/>
              <a:buChar char="‒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Advocacy</a:t>
            </a:r>
          </a:p>
          <a:p>
            <a:pPr marL="814388" indent="-814388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Education and Training Delivery Strategy</a:t>
            </a:r>
          </a:p>
          <a:p>
            <a:pPr marL="1485717" lvl="1" indent="-57150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Tx/>
              <a:buChar char="‒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Qualifications Update</a:t>
            </a:r>
          </a:p>
          <a:p>
            <a:pPr marL="1485717" lvl="1" indent="-571500">
              <a:spcBef>
                <a:spcPts val="100"/>
              </a:spcBef>
              <a:spcAft>
                <a:spcPts val="100"/>
              </a:spcAft>
              <a:buClr>
                <a:schemeClr val="accent3"/>
              </a:buClr>
              <a:buFontTx/>
              <a:buChar char="‒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Training Update</a:t>
            </a:r>
          </a:p>
          <a:p>
            <a:pPr marL="715963" indent="-715963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Building Legislative Reform</a:t>
            </a:r>
          </a:p>
          <a:p>
            <a:pPr marL="715963" indent="-715963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N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Recap from April Meeting</a:t>
            </a:r>
            <a:endParaRPr lang="en-N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4316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4A03FA3-11B7-4784-8EAA-5803362CC456}"/>
              </a:ext>
            </a:extLst>
          </p:cNvPr>
          <p:cNvSpPr/>
          <p:nvPr/>
        </p:nvSpPr>
        <p:spPr>
          <a:xfrm>
            <a:off x="4" y="1644583"/>
            <a:ext cx="8522889" cy="1453149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Training Doorways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8" y="1689121"/>
            <a:ext cx="8061195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4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Applicability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688E26-7D43-4B71-945F-CA7A5D30F7E6}"/>
              </a:ext>
            </a:extLst>
          </p:cNvPr>
          <p:cNvSpPr txBox="1">
            <a:spLocks/>
          </p:cNvSpPr>
          <p:nvPr/>
        </p:nvSpPr>
        <p:spPr>
          <a:xfrm>
            <a:off x="353545" y="3466002"/>
            <a:ext cx="17826306" cy="95345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57" indent="-757219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accent6"/>
                </a:solidFill>
              </a:rPr>
              <a:t>Advanced Courses</a:t>
            </a:r>
          </a:p>
          <a:p>
            <a:pPr marL="1476815" lvl="2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dirty="0">
                <a:solidFill>
                  <a:schemeClr val="accent6"/>
                </a:solidFill>
              </a:rPr>
              <a:t>Added value once you have your qualification and/or a competency pathway</a:t>
            </a:r>
          </a:p>
          <a:p>
            <a:pPr marL="1476815" lvl="2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dirty="0">
                <a:solidFill>
                  <a:schemeClr val="accent6"/>
                </a:solidFill>
              </a:rPr>
              <a:t>This range of higher-level training programmes are conducted in </a:t>
            </a:r>
            <a:r>
              <a:rPr lang="en-US" sz="3200" b="1" dirty="0">
                <a:solidFill>
                  <a:schemeClr val="accent6"/>
                </a:solidFill>
              </a:rPr>
              <a:t>workshop/thinking/problem solving environments </a:t>
            </a:r>
            <a:r>
              <a:rPr lang="en-US" sz="3200" dirty="0">
                <a:solidFill>
                  <a:schemeClr val="accent6"/>
                </a:solidFill>
              </a:rPr>
              <a:t>to challenge your thinking. </a:t>
            </a:r>
          </a:p>
          <a:p>
            <a:pPr marL="1476815" lvl="2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dirty="0">
                <a:solidFill>
                  <a:schemeClr val="accent6"/>
                </a:solidFill>
              </a:rPr>
              <a:t>Beyond Acceptable Solutions (a more engaging vs theory based learning process – this is what your managers have told us they want in terms of skill enhancement</a:t>
            </a:r>
          </a:p>
          <a:p>
            <a:pPr marL="714357" indent="-757219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accent6"/>
                </a:solidFill>
              </a:rPr>
              <a:t>Product learning</a:t>
            </a:r>
          </a:p>
          <a:p>
            <a:pPr marL="1476815" lvl="2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u="sng" dirty="0">
                <a:solidFill>
                  <a:schemeClr val="accent6"/>
                </a:solidFill>
              </a:rPr>
              <a:t>2 Pathways</a:t>
            </a:r>
          </a:p>
          <a:p>
            <a:pPr marL="2063540" lvl="4" indent="-4286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6"/>
                </a:solidFill>
              </a:rPr>
              <a:t>Online</a:t>
            </a:r>
          </a:p>
          <a:p>
            <a:pPr marL="2063540" lvl="4" indent="-4286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6"/>
                </a:solidFill>
              </a:rPr>
              <a:t>Branch Training &amp; Networking</a:t>
            </a:r>
          </a:p>
          <a:p>
            <a:pPr marL="887423" indent="-514337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accent6"/>
                </a:solidFill>
              </a:rPr>
              <a:t>Desired Learning Outcomes</a:t>
            </a:r>
          </a:p>
          <a:p>
            <a:pPr marL="1476815" lvl="2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</a:rPr>
              <a:t>General knowledge &amp; trend indicator uptake</a:t>
            </a:r>
          </a:p>
          <a:p>
            <a:pPr marL="1476815" lvl="2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</a:rPr>
              <a:t>Applicability</a:t>
            </a:r>
          </a:p>
          <a:p>
            <a:pPr marL="1476815" lvl="2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/>
                </a:solidFill>
              </a:rPr>
              <a:t>Risk Awareness</a:t>
            </a:r>
          </a:p>
        </p:txBody>
      </p:sp>
      <p:pic>
        <p:nvPicPr>
          <p:cNvPr id="10" name="Graphic 9" descr="Diploma">
            <a:extLst>
              <a:ext uri="{FF2B5EF4-FFF2-40B4-BE49-F238E27FC236}">
                <a16:creationId xmlns:a16="http://schemas.microsoft.com/office/drawing/2014/main" id="{C462B3B2-3F65-47E6-A13A-7760F9C09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34575" y="8347605"/>
            <a:ext cx="3737757" cy="3737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38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4A03FA3-11B7-4784-8EAA-5803362CC456}"/>
              </a:ext>
            </a:extLst>
          </p:cNvPr>
          <p:cNvSpPr/>
          <p:nvPr/>
        </p:nvSpPr>
        <p:spPr>
          <a:xfrm>
            <a:off x="4" y="1644583"/>
            <a:ext cx="8522889" cy="1453149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Training Doorways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8" y="1689121"/>
            <a:ext cx="8061195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4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Applicability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688E26-7D43-4B71-945F-CA7A5D30F7E6}"/>
              </a:ext>
            </a:extLst>
          </p:cNvPr>
          <p:cNvSpPr txBox="1">
            <a:spLocks/>
          </p:cNvSpPr>
          <p:nvPr/>
        </p:nvSpPr>
        <p:spPr>
          <a:xfrm>
            <a:off x="353545" y="3466002"/>
            <a:ext cx="17826306" cy="95345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57" indent="-757219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accent6"/>
                </a:solidFill>
              </a:rPr>
              <a:t>Competency Training Support</a:t>
            </a:r>
          </a:p>
          <a:p>
            <a:pPr marL="1202502" lvl="1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4000" dirty="0">
                <a:solidFill>
                  <a:schemeClr val="accent6"/>
                </a:solidFill>
              </a:rPr>
              <a:t>On the drawing board / Big Job!!</a:t>
            </a:r>
          </a:p>
          <a:p>
            <a:pPr marL="1202502" lvl="1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4000" dirty="0">
                <a:solidFill>
                  <a:schemeClr val="accent6"/>
                </a:solidFill>
              </a:rPr>
              <a:t>Consulted with and supported by majority of BCA managers</a:t>
            </a:r>
          </a:p>
          <a:p>
            <a:pPr marL="1202502" lvl="1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4000" dirty="0">
                <a:solidFill>
                  <a:schemeClr val="accent6"/>
                </a:solidFill>
              </a:rPr>
              <a:t>The end products will deliver consistent programmes nationally to the NCAS competency levels R1 – C3</a:t>
            </a:r>
          </a:p>
          <a:p>
            <a:pPr marL="1202502" lvl="1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4000" dirty="0">
                <a:solidFill>
                  <a:schemeClr val="accent6"/>
                </a:solidFill>
              </a:rPr>
              <a:t>Capable of “moving programmes” with technology and legislation</a:t>
            </a:r>
          </a:p>
          <a:p>
            <a:pPr marL="1202502" lvl="1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4000" dirty="0">
                <a:solidFill>
                  <a:schemeClr val="accent6"/>
                </a:solidFill>
              </a:rPr>
              <a:t>Delivery channels will be Online/Hybrid/F2F   </a:t>
            </a:r>
          </a:p>
          <a:p>
            <a:pPr marL="1202502" lvl="1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4000" dirty="0">
                <a:solidFill>
                  <a:schemeClr val="accent6"/>
                </a:solidFill>
              </a:rPr>
              <a:t>Development will be in conjunction with BCA’s and core experts, and meet Performance Indicators for each level</a:t>
            </a:r>
          </a:p>
          <a:p>
            <a:pPr marL="1202502" lvl="1" indent="-390515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endParaRPr lang="en-US" sz="4000" dirty="0">
              <a:solidFill>
                <a:schemeClr val="accent6"/>
              </a:solidFill>
            </a:endParaRPr>
          </a:p>
          <a:p>
            <a:pPr marL="673878" indent="-673878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400" b="1" dirty="0">
                <a:solidFill>
                  <a:schemeClr val="accent6"/>
                </a:solidFill>
              </a:rPr>
              <a:t>Learning Management System?</a:t>
            </a:r>
          </a:p>
        </p:txBody>
      </p:sp>
      <p:pic>
        <p:nvPicPr>
          <p:cNvPr id="11" name="Graphic 10" descr="Internet">
            <a:extLst>
              <a:ext uri="{FF2B5EF4-FFF2-40B4-BE49-F238E27FC236}">
                <a16:creationId xmlns:a16="http://schemas.microsoft.com/office/drawing/2014/main" id="{C7626CCF-E78D-478D-B785-020917B6A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94407" y="10254856"/>
            <a:ext cx="2597497" cy="2597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phic 13" descr="Teacher">
            <a:extLst>
              <a:ext uri="{FF2B5EF4-FFF2-40B4-BE49-F238E27FC236}">
                <a16:creationId xmlns:a16="http://schemas.microsoft.com/office/drawing/2014/main" id="{FB1D88F0-79D9-4B97-9EEE-04C0896C9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51969" y="2860373"/>
            <a:ext cx="2285256" cy="2285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86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4A03FA3-11B7-4784-8EAA-5803362CC456}"/>
              </a:ext>
            </a:extLst>
          </p:cNvPr>
          <p:cNvSpPr/>
          <p:nvPr/>
        </p:nvSpPr>
        <p:spPr>
          <a:xfrm>
            <a:off x="4" y="1644583"/>
            <a:ext cx="8522889" cy="1453149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Training Doorways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8" y="1689121"/>
            <a:ext cx="8061195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4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Affordability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688E26-7D43-4B71-945F-CA7A5D30F7E6}"/>
              </a:ext>
            </a:extLst>
          </p:cNvPr>
          <p:cNvSpPr txBox="1">
            <a:spLocks/>
          </p:cNvSpPr>
          <p:nvPr/>
        </p:nvSpPr>
        <p:spPr>
          <a:xfrm>
            <a:off x="192277" y="3622576"/>
            <a:ext cx="17826306" cy="95345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accent6"/>
                </a:solidFill>
              </a:rPr>
              <a:t>We are vested in </a:t>
            </a:r>
            <a:r>
              <a:rPr lang="en-US" sz="4400" b="1" i="1" dirty="0">
                <a:solidFill>
                  <a:schemeClr val="accent6"/>
                </a:solidFill>
              </a:rPr>
              <a:t>quality</a:t>
            </a:r>
            <a:r>
              <a:rPr lang="en-US" sz="4400" dirty="0">
                <a:solidFill>
                  <a:schemeClr val="accent6"/>
                </a:solidFill>
              </a:rPr>
              <a:t> outcomes for our members</a:t>
            </a:r>
          </a:p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accent6"/>
                </a:solidFill>
              </a:rPr>
              <a:t>Firstly, we are </a:t>
            </a:r>
            <a:r>
              <a:rPr lang="en-US" sz="4400" b="1" i="1" dirty="0">
                <a:solidFill>
                  <a:schemeClr val="accent6"/>
                </a:solidFill>
              </a:rPr>
              <a:t>not training “cowboys”</a:t>
            </a:r>
            <a:r>
              <a:rPr lang="en-US" sz="4400" dirty="0">
                <a:solidFill>
                  <a:schemeClr val="accent6"/>
                </a:solidFill>
              </a:rPr>
              <a:t>– if you want to be a cowboy go train somewhere else</a:t>
            </a:r>
          </a:p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accent6"/>
                </a:solidFill>
              </a:rPr>
              <a:t>We will be </a:t>
            </a:r>
            <a:r>
              <a:rPr lang="en-US" sz="4400" b="1" i="1" dirty="0">
                <a:solidFill>
                  <a:schemeClr val="accent6"/>
                </a:solidFill>
              </a:rPr>
              <a:t>using technology </a:t>
            </a:r>
            <a:r>
              <a:rPr lang="en-US" sz="4400" dirty="0">
                <a:solidFill>
                  <a:schemeClr val="accent6"/>
                </a:solidFill>
              </a:rPr>
              <a:t>for accessibility and cost control</a:t>
            </a:r>
          </a:p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accent6"/>
                </a:solidFill>
              </a:rPr>
              <a:t>We will compete – </a:t>
            </a:r>
            <a:r>
              <a:rPr lang="en-US" sz="4400" b="1" dirty="0">
                <a:solidFill>
                  <a:schemeClr val="accent6"/>
                </a:solidFill>
              </a:rPr>
              <a:t>BUT</a:t>
            </a:r>
            <a:r>
              <a:rPr lang="en-US" sz="4400" dirty="0">
                <a:solidFill>
                  <a:schemeClr val="accent6"/>
                </a:solidFill>
              </a:rPr>
              <a:t> won’t compromise of quality</a:t>
            </a:r>
          </a:p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accent6"/>
                </a:solidFill>
              </a:rPr>
              <a:t>We will minimise travel and accommodation where we can</a:t>
            </a:r>
          </a:p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accent6"/>
                </a:solidFill>
              </a:rPr>
              <a:t>Courses may be modularised to minimise work interruption </a:t>
            </a:r>
          </a:p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accent6"/>
                </a:solidFill>
              </a:rPr>
              <a:t>Pre-reading assessment will aid and fortify general knowledge before the course</a:t>
            </a:r>
          </a:p>
        </p:txBody>
      </p:sp>
      <p:pic>
        <p:nvPicPr>
          <p:cNvPr id="10" name="Graphic 9" descr="Piggy Bank">
            <a:extLst>
              <a:ext uri="{FF2B5EF4-FFF2-40B4-BE49-F238E27FC236}">
                <a16:creationId xmlns:a16="http://schemas.microsoft.com/office/drawing/2014/main" id="{AA876E43-7DFA-4EF4-B5A7-24FE68ACD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1995" y="11152978"/>
            <a:ext cx="2371959" cy="2371959"/>
          </a:xfrm>
          <a:prstGeom prst="rect">
            <a:avLst/>
          </a:prstGeom>
        </p:spPr>
      </p:pic>
      <p:pic>
        <p:nvPicPr>
          <p:cNvPr id="15" name="Graphic 14" descr="Coins">
            <a:extLst>
              <a:ext uri="{FF2B5EF4-FFF2-40B4-BE49-F238E27FC236}">
                <a16:creationId xmlns:a16="http://schemas.microsoft.com/office/drawing/2014/main" id="{9FF3D0DE-DFC2-462D-B130-B7529EA61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4468" y="10628126"/>
            <a:ext cx="1049694" cy="10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82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4A03FA3-11B7-4784-8EAA-5803362CC456}"/>
              </a:ext>
            </a:extLst>
          </p:cNvPr>
          <p:cNvSpPr/>
          <p:nvPr/>
        </p:nvSpPr>
        <p:spPr>
          <a:xfrm>
            <a:off x="4" y="1644583"/>
            <a:ext cx="12125739" cy="1453149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Training Update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(Cont….)</a:t>
            </a:r>
            <a:endParaRPr lang="en-US" sz="6602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4" y="1689121"/>
            <a:ext cx="11405628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400" b="1" u="sng" dirty="0">
                <a:solidFill>
                  <a:schemeClr val="accent6"/>
                </a:solidFill>
                <a:latin typeface="Lato Regular"/>
              </a:rPr>
              <a:t>Advanced Courses You can apply for now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688E26-7D43-4B71-945F-CA7A5D30F7E6}"/>
              </a:ext>
            </a:extLst>
          </p:cNvPr>
          <p:cNvSpPr txBox="1">
            <a:spLocks/>
          </p:cNvSpPr>
          <p:nvPr/>
        </p:nvSpPr>
        <p:spPr>
          <a:xfrm>
            <a:off x="-147798" y="4154073"/>
            <a:ext cx="17826306" cy="8469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6"/>
                </a:solidFill>
                <a:latin typeface="Lato Regular"/>
              </a:rPr>
              <a:t>Difficult to Consent</a:t>
            </a:r>
          </a:p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4"/>
                </a:solidFill>
                <a:latin typeface="Lato Regular"/>
              </a:rPr>
              <a:t>Advanced Fire</a:t>
            </a:r>
          </a:p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6"/>
                </a:solidFill>
                <a:latin typeface="Lato Regular"/>
              </a:rPr>
              <a:t>Earthquake Engineering</a:t>
            </a:r>
          </a:p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4"/>
                </a:solidFill>
                <a:latin typeface="Lato Regular"/>
              </a:rPr>
              <a:t>ANARP</a:t>
            </a:r>
          </a:p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6"/>
                </a:solidFill>
                <a:latin typeface="Lato Regular"/>
              </a:rPr>
              <a:t>Asbestos*</a:t>
            </a:r>
          </a:p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4"/>
                </a:solidFill>
                <a:latin typeface="Lato Regular"/>
              </a:rPr>
              <a:t>Restricting Access to Swimming Pools </a:t>
            </a:r>
          </a:p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accent6"/>
                </a:solidFill>
                <a:latin typeface="Lato Regular"/>
              </a:rPr>
              <a:t>Leadership Certificates</a:t>
            </a:r>
          </a:p>
          <a:p>
            <a:pPr marL="2246257" lvl="1" indent="-814368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600" i="1" dirty="0">
                <a:solidFill>
                  <a:schemeClr val="accent6"/>
                </a:solidFill>
                <a:latin typeface="Lato Regular"/>
              </a:rPr>
              <a:t>Emerging</a:t>
            </a:r>
          </a:p>
          <a:p>
            <a:pPr marL="2246257" lvl="1" indent="-814368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600" i="1" dirty="0">
                <a:solidFill>
                  <a:schemeClr val="accent6"/>
                </a:solidFill>
                <a:latin typeface="Lato Regular"/>
              </a:rPr>
              <a:t>Advanced</a:t>
            </a:r>
            <a:endParaRPr lang="en-US" sz="4000" dirty="0">
              <a:solidFill>
                <a:schemeClr val="accent6"/>
              </a:solidFill>
              <a:latin typeface="Lato Regular"/>
            </a:endParaRPr>
          </a:p>
        </p:txBody>
      </p:sp>
      <p:pic>
        <p:nvPicPr>
          <p:cNvPr id="11" name="Graphic 10" descr="Laptop">
            <a:extLst>
              <a:ext uri="{FF2B5EF4-FFF2-40B4-BE49-F238E27FC236}">
                <a16:creationId xmlns:a16="http://schemas.microsoft.com/office/drawing/2014/main" id="{343680EB-59B0-45C6-86DF-D53871D97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92766" y="10612261"/>
            <a:ext cx="2936201" cy="293620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63D7A64-2392-4872-B637-513EC93AC46D}"/>
              </a:ext>
            </a:extLst>
          </p:cNvPr>
          <p:cNvGrpSpPr/>
          <p:nvPr/>
        </p:nvGrpSpPr>
        <p:grpSpPr>
          <a:xfrm rot="2012482">
            <a:off x="8765838" y="9787131"/>
            <a:ext cx="5397518" cy="1411197"/>
            <a:chOff x="2425960" y="4292077"/>
            <a:chExt cx="1412199" cy="1287625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0ABC9E48-DF8D-41D9-9F42-564E3B0B4DC7}"/>
                </a:ext>
              </a:extLst>
            </p:cNvPr>
            <p:cNvSpPr/>
            <p:nvPr/>
          </p:nvSpPr>
          <p:spPr>
            <a:xfrm rot="10800000">
              <a:off x="2425960" y="4292077"/>
              <a:ext cx="1278294" cy="128762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5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241CD1-0E7A-4E8A-A027-408CF98663C8}"/>
                </a:ext>
              </a:extLst>
            </p:cNvPr>
            <p:cNvSpPr txBox="1"/>
            <p:nvPr/>
          </p:nvSpPr>
          <p:spPr>
            <a:xfrm>
              <a:off x="2559865" y="4604932"/>
              <a:ext cx="1278294" cy="589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Regular"/>
                </a:rPr>
                <a:t>via Online Training</a:t>
              </a:r>
              <a:endPara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5EE11A-98F8-4E78-B56E-4CA3A8E32D90}"/>
              </a:ext>
            </a:extLst>
          </p:cNvPr>
          <p:cNvGrpSpPr/>
          <p:nvPr/>
        </p:nvGrpSpPr>
        <p:grpSpPr>
          <a:xfrm>
            <a:off x="4482999" y="9665093"/>
            <a:ext cx="3922966" cy="1550613"/>
            <a:chOff x="2425960" y="4292077"/>
            <a:chExt cx="1400293" cy="1287625"/>
          </a:xfrm>
          <a:solidFill>
            <a:srgbClr val="FF6600"/>
          </a:solidFill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1187E00-19A8-4B6B-8580-8F443A649EED}"/>
                </a:ext>
              </a:extLst>
            </p:cNvPr>
            <p:cNvSpPr/>
            <p:nvPr/>
          </p:nvSpPr>
          <p:spPr>
            <a:xfrm rot="10800000">
              <a:off x="2425960" y="4292077"/>
              <a:ext cx="1278294" cy="128762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5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224562-038D-4703-969B-FF87388FE297}"/>
                </a:ext>
              </a:extLst>
            </p:cNvPr>
            <p:cNvSpPr txBox="1"/>
            <p:nvPr/>
          </p:nvSpPr>
          <p:spPr>
            <a:xfrm>
              <a:off x="2547959" y="4670708"/>
              <a:ext cx="1278294" cy="276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Regular"/>
                </a:rPr>
                <a:t>4 x ½ session each</a:t>
              </a:r>
              <a:endParaRPr lang="en-N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233F9A4-AD2D-46C9-95B4-305C9111EBFA}"/>
              </a:ext>
            </a:extLst>
          </p:cNvPr>
          <p:cNvSpPr txBox="1"/>
          <p:nvPr/>
        </p:nvSpPr>
        <p:spPr>
          <a:xfrm>
            <a:off x="353545" y="12934076"/>
            <a:ext cx="474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dirty="0">
                <a:latin typeface="Lato Regular"/>
              </a:rPr>
              <a:t>In development</a:t>
            </a:r>
            <a:endParaRPr lang="en-NZ" dirty="0">
              <a:latin typeface="Lato Regular"/>
            </a:endParaRPr>
          </a:p>
        </p:txBody>
      </p:sp>
      <p:sp>
        <p:nvSpPr>
          <p:cNvPr id="23" name="Freeform 771">
            <a:extLst>
              <a:ext uri="{FF2B5EF4-FFF2-40B4-BE49-F238E27FC236}">
                <a16:creationId xmlns:a16="http://schemas.microsoft.com/office/drawing/2014/main" id="{27111265-EC85-47E6-AA96-DFAC12CE32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85082" y="2734960"/>
            <a:ext cx="9517292" cy="6448645"/>
          </a:xfrm>
          <a:custGeom>
            <a:avLst/>
            <a:gdLst>
              <a:gd name="T0" fmla="*/ 2279 w 5064"/>
              <a:gd name="T1" fmla="*/ 0 h 3789"/>
              <a:gd name="T2" fmla="*/ 2279 w 5064"/>
              <a:gd name="T3" fmla="*/ 0 h 3789"/>
              <a:gd name="T4" fmla="*/ 1210 w 5064"/>
              <a:gd name="T5" fmla="*/ 3123 h 3789"/>
              <a:gd name="T6" fmla="*/ 692 w 5064"/>
              <a:gd name="T7" fmla="*/ 3532 h 3789"/>
              <a:gd name="T8" fmla="*/ 2112 w 5064"/>
              <a:gd name="T9" fmla="*/ 3788 h 3789"/>
              <a:gd name="T10" fmla="*/ 3373 w 5064"/>
              <a:gd name="T11" fmla="*/ 3570 h 3789"/>
              <a:gd name="T12" fmla="*/ 4717 w 5064"/>
              <a:gd name="T13" fmla="*/ 2445 h 3789"/>
              <a:gd name="T14" fmla="*/ 2426 w 5064"/>
              <a:gd name="T15" fmla="*/ 7 h 3789"/>
              <a:gd name="T16" fmla="*/ 2279 w 5064"/>
              <a:gd name="T17" fmla="*/ 0 h 3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64" h="3789">
                <a:moveTo>
                  <a:pt x="2279" y="0"/>
                </a:moveTo>
                <a:lnTo>
                  <a:pt x="2279" y="0"/>
                </a:lnTo>
                <a:cubicBezTo>
                  <a:pt x="167" y="0"/>
                  <a:pt x="0" y="2285"/>
                  <a:pt x="1210" y="3123"/>
                </a:cubicBezTo>
                <a:cubicBezTo>
                  <a:pt x="1210" y="3123"/>
                  <a:pt x="1005" y="3494"/>
                  <a:pt x="692" y="3532"/>
                </a:cubicBezTo>
                <a:cubicBezTo>
                  <a:pt x="692" y="3532"/>
                  <a:pt x="1293" y="3788"/>
                  <a:pt x="2112" y="3788"/>
                </a:cubicBezTo>
                <a:cubicBezTo>
                  <a:pt x="2496" y="3788"/>
                  <a:pt x="2931" y="3730"/>
                  <a:pt x="3373" y="3570"/>
                </a:cubicBezTo>
                <a:cubicBezTo>
                  <a:pt x="3373" y="3570"/>
                  <a:pt x="4378" y="3327"/>
                  <a:pt x="4717" y="2445"/>
                </a:cubicBezTo>
                <a:cubicBezTo>
                  <a:pt x="5063" y="1562"/>
                  <a:pt x="4672" y="109"/>
                  <a:pt x="2426" y="7"/>
                </a:cubicBezTo>
                <a:cubicBezTo>
                  <a:pt x="2375" y="7"/>
                  <a:pt x="2330" y="0"/>
                  <a:pt x="2279" y="0"/>
                </a:cubicBezTo>
              </a:path>
            </a:pathLst>
          </a:custGeom>
          <a:solidFill>
            <a:srgbClr val="BD392F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A44D17-08A2-444E-9F3B-64B49A627F9F}"/>
              </a:ext>
            </a:extLst>
          </p:cNvPr>
          <p:cNvSpPr txBox="1"/>
          <p:nvPr/>
        </p:nvSpPr>
        <p:spPr>
          <a:xfrm>
            <a:off x="10478532" y="3241015"/>
            <a:ext cx="73185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Coming Up</a:t>
            </a:r>
          </a:p>
          <a:p>
            <a:pPr algn="ctr"/>
            <a:r>
              <a:rPr lang="en-NZ" dirty="0">
                <a:solidFill>
                  <a:schemeClr val="bg1"/>
                </a:solidFill>
                <a:latin typeface="Lato Light"/>
              </a:rPr>
              <a:t>- Tiling / E3*</a:t>
            </a:r>
          </a:p>
          <a:p>
            <a:pPr algn="ctr"/>
            <a:r>
              <a:rPr lang="en-NZ" dirty="0">
                <a:solidFill>
                  <a:schemeClr val="bg1"/>
                </a:solidFill>
                <a:latin typeface="Lato Light"/>
              </a:rPr>
              <a:t>- Advanced Accessibility*</a:t>
            </a:r>
          </a:p>
          <a:p>
            <a:pPr algn="ctr"/>
            <a:r>
              <a:rPr lang="en-NZ" dirty="0">
                <a:solidFill>
                  <a:schemeClr val="bg1"/>
                </a:solidFill>
                <a:latin typeface="Lato Light"/>
              </a:rPr>
              <a:t>-Complying with Building Code</a:t>
            </a:r>
          </a:p>
          <a:p>
            <a:pPr algn="ctr"/>
            <a:r>
              <a:rPr lang="en-NZ" dirty="0">
                <a:solidFill>
                  <a:schemeClr val="bg1"/>
                </a:solidFill>
                <a:latin typeface="Lato Light"/>
              </a:rPr>
              <a:t>- BWoF</a:t>
            </a:r>
          </a:p>
          <a:p>
            <a:pPr algn="ctr"/>
            <a:r>
              <a:rPr lang="en-NZ" dirty="0">
                <a:solidFill>
                  <a:schemeClr val="bg1"/>
                </a:solidFill>
                <a:latin typeface="Lato Light"/>
              </a:rPr>
              <a:t>- Documenting Decisions</a:t>
            </a:r>
          </a:p>
          <a:p>
            <a:pPr algn="ctr"/>
            <a:r>
              <a:rPr lang="en-NZ" dirty="0">
                <a:solidFill>
                  <a:schemeClr val="bg1"/>
                </a:solidFill>
                <a:latin typeface="Lato Light"/>
              </a:rPr>
              <a:t>- Report Writing</a:t>
            </a:r>
          </a:p>
          <a:p>
            <a:pPr algn="ctr"/>
            <a:r>
              <a:rPr lang="en-NZ" dirty="0">
                <a:solidFill>
                  <a:schemeClr val="bg1"/>
                </a:solidFill>
                <a:latin typeface="Lato Light"/>
              </a:rPr>
              <a:t>- 100 Q&amp;A Assessment to </a:t>
            </a:r>
          </a:p>
          <a:p>
            <a:pPr algn="ctr"/>
            <a:r>
              <a:rPr lang="en-NZ" dirty="0">
                <a:solidFill>
                  <a:schemeClr val="bg1"/>
                </a:solidFill>
                <a:latin typeface="Lato Light"/>
              </a:rPr>
              <a:t>   identify Skill Gaps</a:t>
            </a:r>
          </a:p>
          <a:p>
            <a:pPr algn="ctr"/>
            <a:endParaRPr lang="en-NZ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94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45" grpId="0"/>
      <p:bldP spid="8" grpId="0"/>
      <p:bldP spid="12" grpId="0"/>
      <p:bldP spid="21" grpId="0"/>
      <p:bldP spid="23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4A03FA3-11B7-4784-8EAA-5803362CC456}"/>
              </a:ext>
            </a:extLst>
          </p:cNvPr>
          <p:cNvSpPr/>
          <p:nvPr/>
        </p:nvSpPr>
        <p:spPr>
          <a:xfrm>
            <a:off x="4" y="1644583"/>
            <a:ext cx="12125739" cy="1453149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Online Training Academy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4" y="1689121"/>
            <a:ext cx="11405628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400" b="1" u="sng" dirty="0">
                <a:solidFill>
                  <a:schemeClr val="accent6"/>
                </a:solidFill>
                <a:latin typeface="Lato Regular"/>
              </a:rPr>
              <a:t>Restricting Access to Residential Pools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688E26-7D43-4B71-945F-CA7A5D30F7E6}"/>
              </a:ext>
            </a:extLst>
          </p:cNvPr>
          <p:cNvSpPr txBox="1">
            <a:spLocks/>
          </p:cNvSpPr>
          <p:nvPr/>
        </p:nvSpPr>
        <p:spPr>
          <a:xfrm>
            <a:off x="353544" y="3466002"/>
            <a:ext cx="7327415" cy="42814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Ergonomic website design</a:t>
            </a:r>
          </a:p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Table of contents</a:t>
            </a:r>
          </a:p>
          <a:p>
            <a:pPr marL="1652557" lvl="1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Clickable hyperlinks for modules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07B9A-0E5C-4602-8EE4-E58DBFE2D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23"/>
          <a:stretch/>
        </p:blipFill>
        <p:spPr>
          <a:xfrm>
            <a:off x="9144000" y="3204725"/>
            <a:ext cx="9144000" cy="45391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C66A75-8682-460B-9DDD-FC87BEBE25E7}"/>
              </a:ext>
            </a:extLst>
          </p:cNvPr>
          <p:cNvSpPr/>
          <p:nvPr/>
        </p:nvSpPr>
        <p:spPr>
          <a:xfrm>
            <a:off x="9144000" y="3878461"/>
            <a:ext cx="2383409" cy="3640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ACB033-E2E2-4128-A096-99A327B3D394}"/>
              </a:ext>
            </a:extLst>
          </p:cNvPr>
          <p:cNvCxnSpPr>
            <a:cxnSpLocks/>
          </p:cNvCxnSpPr>
          <p:nvPr/>
        </p:nvCxnSpPr>
        <p:spPr>
          <a:xfrm>
            <a:off x="6051664" y="4655127"/>
            <a:ext cx="2776452" cy="0"/>
          </a:xfrm>
          <a:prstGeom prst="straightConnector1">
            <a:avLst/>
          </a:prstGeom>
          <a:ln w="57150">
            <a:solidFill>
              <a:srgbClr val="F10F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6601D17A-1ED3-49F2-BAFB-EF8D3836DC55}"/>
              </a:ext>
            </a:extLst>
          </p:cNvPr>
          <p:cNvSpPr txBox="1">
            <a:spLocks/>
          </p:cNvSpPr>
          <p:nvPr/>
        </p:nvSpPr>
        <p:spPr>
          <a:xfrm>
            <a:off x="8828116" y="8140526"/>
            <a:ext cx="8880763" cy="42814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Multiple learning methods targeted:</a:t>
            </a:r>
          </a:p>
          <a:p>
            <a:pPr marL="2052607" lvl="2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Embedded videos</a:t>
            </a:r>
          </a:p>
          <a:p>
            <a:pPr marL="2052607" lvl="2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Modules </a:t>
            </a:r>
          </a:p>
          <a:p>
            <a:pPr marL="2052607" lvl="2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Assessments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AB23D4-C711-41DF-9DE8-124D2AE4D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44" y="6810421"/>
            <a:ext cx="8192825" cy="663585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2EB9F0-8870-4389-8F47-5AED5BE52F0F}"/>
              </a:ext>
            </a:extLst>
          </p:cNvPr>
          <p:cNvCxnSpPr>
            <a:cxnSpLocks/>
          </p:cNvCxnSpPr>
          <p:nvPr/>
        </p:nvCxnSpPr>
        <p:spPr>
          <a:xfrm flipH="1">
            <a:off x="7988976" y="9964189"/>
            <a:ext cx="1848196" cy="0"/>
          </a:xfrm>
          <a:prstGeom prst="straightConnector1">
            <a:avLst/>
          </a:prstGeom>
          <a:ln w="57150">
            <a:solidFill>
              <a:srgbClr val="F10F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D18D7C8-0133-4018-8874-AC1CDB7ADB79}"/>
              </a:ext>
            </a:extLst>
          </p:cNvPr>
          <p:cNvCxnSpPr/>
          <p:nvPr/>
        </p:nvCxnSpPr>
        <p:spPr>
          <a:xfrm rot="10800000" flipV="1">
            <a:off x="7268094" y="10680636"/>
            <a:ext cx="2676699" cy="548640"/>
          </a:xfrm>
          <a:prstGeom prst="bentConnector3">
            <a:avLst/>
          </a:prstGeom>
          <a:ln w="57150">
            <a:solidFill>
              <a:srgbClr val="F10F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51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45" grpId="0"/>
      <p:bldP spid="8" grpId="0"/>
      <p:bldP spid="12" grpId="0"/>
      <p:bldP spid="5" grpId="0" animBg="1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64FCA2-5A8D-4C6B-A5E2-104E2E155471}"/>
              </a:ext>
            </a:extLst>
          </p:cNvPr>
          <p:cNvSpPr/>
          <p:nvPr/>
        </p:nvSpPr>
        <p:spPr>
          <a:xfrm>
            <a:off x="199504" y="1910187"/>
            <a:ext cx="8711739" cy="67525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4A03FA3-11B7-4784-8EAA-5803362CC456}"/>
              </a:ext>
            </a:extLst>
          </p:cNvPr>
          <p:cNvSpPr/>
          <p:nvPr/>
        </p:nvSpPr>
        <p:spPr>
          <a:xfrm>
            <a:off x="4" y="223373"/>
            <a:ext cx="12125739" cy="1453149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447" y="12719348"/>
            <a:ext cx="1674295" cy="75386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4" y="267911"/>
            <a:ext cx="11405628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400" b="1" u="sng" dirty="0">
                <a:solidFill>
                  <a:schemeClr val="accent6"/>
                </a:solidFill>
                <a:latin typeface="Lato Regular"/>
              </a:rPr>
              <a:t>Restricting Access to Residential Pools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688E26-7D43-4B71-945F-CA7A5D30F7E6}"/>
              </a:ext>
            </a:extLst>
          </p:cNvPr>
          <p:cNvSpPr txBox="1">
            <a:spLocks/>
          </p:cNvSpPr>
          <p:nvPr/>
        </p:nvSpPr>
        <p:spPr>
          <a:xfrm>
            <a:off x="4" y="2086089"/>
            <a:ext cx="7327415" cy="32008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latin typeface="Lato Regular"/>
              </a:rPr>
              <a:t>Video material</a:t>
            </a:r>
          </a:p>
        </p:txBody>
      </p:sp>
      <p:pic>
        <p:nvPicPr>
          <p:cNvPr id="2" name="Online Media 1" title="Why Restrict Access to Residential Pools?">
            <a:hlinkClick r:id="" action="ppaction://media"/>
            <a:extLst>
              <a:ext uri="{FF2B5EF4-FFF2-40B4-BE49-F238E27FC236}">
                <a16:creationId xmlns:a16="http://schemas.microsoft.com/office/drawing/2014/main" id="{B78BB8F7-DE88-42B1-AEEA-470B373E7A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1694" y="3408528"/>
            <a:ext cx="8098338" cy="4555315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96D75B6-325F-4F2D-A291-32004EE90CA0}"/>
              </a:ext>
            </a:extLst>
          </p:cNvPr>
          <p:cNvSpPr txBox="1">
            <a:spLocks/>
          </p:cNvSpPr>
          <p:nvPr/>
        </p:nvSpPr>
        <p:spPr>
          <a:xfrm>
            <a:off x="8560032" y="2085674"/>
            <a:ext cx="7327415" cy="32008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latin typeface="Lato Regular"/>
              </a:rPr>
              <a:t>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D5B74-A2EE-4FD9-A113-016AE1CFD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430" y="3195318"/>
            <a:ext cx="8210550" cy="50006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76644E-644B-4EE4-A14F-5E4BC46FF2A6}"/>
              </a:ext>
            </a:extLst>
          </p:cNvPr>
          <p:cNvSpPr/>
          <p:nvPr/>
        </p:nvSpPr>
        <p:spPr>
          <a:xfrm>
            <a:off x="8911243" y="1910186"/>
            <a:ext cx="8915063" cy="67525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BED37D-0BC6-4496-8B2F-39A5C4D2FF3C}"/>
              </a:ext>
            </a:extLst>
          </p:cNvPr>
          <p:cNvSpPr/>
          <p:nvPr/>
        </p:nvSpPr>
        <p:spPr>
          <a:xfrm>
            <a:off x="199503" y="8662772"/>
            <a:ext cx="17626803" cy="49434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618412F-76F2-417B-B847-C8E4BFC6194C}"/>
              </a:ext>
            </a:extLst>
          </p:cNvPr>
          <p:cNvSpPr txBox="1">
            <a:spLocks/>
          </p:cNvSpPr>
          <p:nvPr/>
        </p:nvSpPr>
        <p:spPr>
          <a:xfrm>
            <a:off x="461694" y="8865411"/>
            <a:ext cx="9646582" cy="32008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2507" indent="-879453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4800" dirty="0">
                <a:latin typeface="Lato Regular"/>
              </a:rPr>
              <a:t>Feedback and data collection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E7FC5-D5A4-47E7-AE57-F29EA1E68BAD}"/>
              </a:ext>
            </a:extLst>
          </p:cNvPr>
          <p:cNvSpPr/>
          <p:nvPr/>
        </p:nvSpPr>
        <p:spPr>
          <a:xfrm>
            <a:off x="11803639" y="4411980"/>
            <a:ext cx="5053238" cy="20574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67494B-6EEF-4917-AF6B-7819C1EC8391}"/>
              </a:ext>
            </a:extLst>
          </p:cNvPr>
          <p:cNvSpPr/>
          <p:nvPr/>
        </p:nvSpPr>
        <p:spPr>
          <a:xfrm>
            <a:off x="11803639" y="5919096"/>
            <a:ext cx="5053238" cy="20574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317D1C-8547-4DFE-B2FB-12E0C69CC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574" y="9879433"/>
            <a:ext cx="9079658" cy="35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8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  <p:bldP spid="13" grpId="0" animBg="1"/>
      <p:bldP spid="9" grpId="0" animBg="1"/>
      <p:bldP spid="8" grpId="0"/>
      <p:bldP spid="12" grpId="0"/>
      <p:bldP spid="10" grpId="0"/>
      <p:bldP spid="14" grpId="0" animBg="1"/>
      <p:bldP spid="15" grpId="0" animBg="1"/>
      <p:bldP spid="16" grpId="0"/>
      <p:bldP spid="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Advocacy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B1BEC8-BDA5-4102-B725-6B144E492630}"/>
              </a:ext>
            </a:extLst>
          </p:cNvPr>
          <p:cNvSpPr txBox="1">
            <a:spLocks/>
          </p:cNvSpPr>
          <p:nvPr/>
        </p:nvSpPr>
        <p:spPr>
          <a:xfrm>
            <a:off x="533266" y="2047369"/>
            <a:ext cx="17221468" cy="111819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Product Assurance (Product Certification/Querying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CodeMark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)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Occupational Regulation (LBP Category Tiers / Site Supervision)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Risk and Liability (Capping BCA Exposure/Residential Guarantees and Insurance)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Building Levy Use / Expansion 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Building System Legislative Reforms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Construction Sector Accord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Various NZ Standards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Vocational Educational Review (Monitoring)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Media / Providing Industry Opinion</a:t>
            </a:r>
            <a:endParaRPr lang="en-N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2629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90" y="1361653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Building Legislative Reform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BC03FEF-E47C-48F5-A1CD-47E81D11A840}"/>
              </a:ext>
            </a:extLst>
          </p:cNvPr>
          <p:cNvSpPr txBox="1">
            <a:spLocks/>
          </p:cNvSpPr>
          <p:nvPr/>
        </p:nvSpPr>
        <p:spPr>
          <a:xfrm>
            <a:off x="888783" y="5211561"/>
            <a:ext cx="14264693" cy="8092063"/>
          </a:xfrm>
          <a:prstGeom prst="rect">
            <a:avLst/>
          </a:prstGeom>
        </p:spPr>
        <p:txBody>
          <a:bodyPr vert="horz" lIns="0" tIns="68580" rIns="0" bIns="68580" rtlCol="0">
            <a:normAutofit lnSpcReduction="100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None/>
            </a:pPr>
            <a:r>
              <a:rPr lang="en-US" sz="4400" b="1" u="sng" dirty="0"/>
              <a:t>Key areas of focus</a:t>
            </a:r>
          </a:p>
          <a:p>
            <a:pPr marL="1728745" lvl="1" indent="-814368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Roles and Responsibilities</a:t>
            </a:r>
          </a:p>
          <a:p>
            <a:pPr marL="1728745" lvl="1" indent="-814368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Information accessibility</a:t>
            </a:r>
          </a:p>
          <a:p>
            <a:pPr marL="1728745" lvl="1" indent="-814368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Accountability for Quality of work</a:t>
            </a:r>
          </a:p>
          <a:p>
            <a:pPr marL="0" indent="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None/>
            </a:pPr>
            <a:endParaRPr lang="en-US" sz="4000" b="1" u="sng" dirty="0"/>
          </a:p>
          <a:p>
            <a:pPr marL="0" indent="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None/>
            </a:pPr>
            <a:r>
              <a:rPr lang="en-US" sz="4400" b="1" u="sng" dirty="0"/>
              <a:t>5 Reform Packages</a:t>
            </a:r>
          </a:p>
          <a:p>
            <a:pPr marL="0" indent="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None/>
            </a:pPr>
            <a:r>
              <a:rPr lang="en-US" sz="3200" dirty="0"/>
              <a:t>Depends on Cabinet approval  </a:t>
            </a:r>
          </a:p>
          <a:p>
            <a:pPr marL="0" indent="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None/>
            </a:pPr>
            <a:r>
              <a:rPr lang="en-US" sz="3200" dirty="0"/>
              <a:t>Linked to MBIE’s  “4 P’s”</a:t>
            </a:r>
          </a:p>
          <a:p>
            <a:pPr marL="1728745" lvl="1" indent="-814368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Building Products</a:t>
            </a:r>
          </a:p>
          <a:p>
            <a:pPr marL="1728745" lvl="1" indent="-814368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Occupational Regulation</a:t>
            </a:r>
          </a:p>
          <a:p>
            <a:pPr marL="1728745" lvl="1" indent="-814368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Risk and Liability</a:t>
            </a:r>
          </a:p>
          <a:p>
            <a:pPr marL="1728745" lvl="1" indent="-814368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Building Levy</a:t>
            </a:r>
          </a:p>
          <a:p>
            <a:pPr marL="1728745" lvl="1" indent="-814368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Offences, penalties</a:t>
            </a:r>
          </a:p>
        </p:txBody>
      </p:sp>
      <p:pic>
        <p:nvPicPr>
          <p:cNvPr id="7" name="Graphic 6" descr="Research">
            <a:extLst>
              <a:ext uri="{FF2B5EF4-FFF2-40B4-BE49-F238E27FC236}">
                <a16:creationId xmlns:a16="http://schemas.microsoft.com/office/drawing/2014/main" id="{330D0F80-506C-4678-A285-EA791A409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01097" y="5472970"/>
            <a:ext cx="2097254" cy="2097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C889BD0-908C-4582-8177-575D4A1B896E}"/>
              </a:ext>
            </a:extLst>
          </p:cNvPr>
          <p:cNvSpPr txBox="1">
            <a:spLocks/>
          </p:cNvSpPr>
          <p:nvPr/>
        </p:nvSpPr>
        <p:spPr>
          <a:xfrm>
            <a:off x="322729" y="1689859"/>
            <a:ext cx="17642541" cy="3262091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63160" tIns="81580" rIns="163160" bIns="81580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latin typeface="Lato Light"/>
                <a:cs typeface="Lato Light"/>
              </a:rPr>
              <a:t>BOINZ Submission sent – 14 June 2019 </a:t>
            </a:r>
          </a:p>
          <a:p>
            <a:r>
              <a:rPr lang="en-US" sz="4800" b="1" dirty="0">
                <a:solidFill>
                  <a:schemeClr val="bg1"/>
                </a:solidFill>
                <a:latin typeface="Lato Light"/>
                <a:cs typeface="Lato Light"/>
              </a:rPr>
              <a:t>Member access to view submission via MYBOINZ</a:t>
            </a:r>
          </a:p>
          <a:p>
            <a:r>
              <a:rPr lang="en-NZ" sz="4800" dirty="0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www.boinz.org.nz/Site/my-boinz/</a:t>
            </a:r>
            <a:endParaRPr lang="en-US" sz="4800" dirty="0">
              <a:solidFill>
                <a:schemeClr val="accent3"/>
              </a:solidFill>
              <a:latin typeface="Lato Light"/>
              <a:cs typeface="La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3C798-9AA5-46D3-84E2-3EB422A4EF31}"/>
              </a:ext>
            </a:extLst>
          </p:cNvPr>
          <p:cNvSpPr txBox="1"/>
          <p:nvPr/>
        </p:nvSpPr>
        <p:spPr>
          <a:xfrm>
            <a:off x="10511798" y="12141703"/>
            <a:ext cx="5037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Approximately 500 Submissions sent</a:t>
            </a:r>
          </a:p>
        </p:txBody>
      </p:sp>
    </p:spTree>
    <p:extLst>
      <p:ext uri="{BB962C8B-B14F-4D97-AF65-F5344CB8AC3E}">
        <p14:creationId xmlns:p14="http://schemas.microsoft.com/office/powerpoint/2010/main" val="4269981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Building Legislative Reform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6074CD0-0094-4EF9-8404-23E7CA18F48E}"/>
              </a:ext>
            </a:extLst>
          </p:cNvPr>
          <p:cNvSpPr txBox="1">
            <a:spLocks/>
          </p:cNvSpPr>
          <p:nvPr/>
        </p:nvSpPr>
        <p:spPr>
          <a:xfrm>
            <a:off x="498969" y="2548945"/>
            <a:ext cx="17212924" cy="10492003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4400" b="1" u="sng" dirty="0"/>
              <a:t>Building Product - Focus</a:t>
            </a:r>
          </a:p>
          <a:p>
            <a:pPr marL="938189" lvl="1" indent="-54053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Fit for Purpose *</a:t>
            </a:r>
          </a:p>
          <a:p>
            <a:pPr marL="938189" lvl="1" indent="-54053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Roles and Responsibility clarification </a:t>
            </a:r>
            <a:r>
              <a:rPr lang="en-US" sz="2800" dirty="0">
                <a:sym typeface="Wingdings" panose="05000000000000000000" pitchFamily="2" charset="2"/>
              </a:rPr>
              <a:t> Products and Manufacturers **</a:t>
            </a:r>
            <a:endParaRPr lang="en-US" sz="2800" dirty="0"/>
          </a:p>
          <a:p>
            <a:pPr marL="938189" lvl="1" indent="-54053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Building Product Information ***</a:t>
            </a:r>
          </a:p>
          <a:p>
            <a:pPr marL="938189" lvl="1" indent="-54053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Investigative Powers ****</a:t>
            </a:r>
          </a:p>
          <a:p>
            <a:pPr marL="397658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3600" b="1" u="sng" dirty="0">
                <a:solidFill>
                  <a:srgbClr val="C00000"/>
                </a:solidFill>
              </a:rPr>
              <a:t>What BOINZ want to see and have asked for; -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>
                <a:solidFill>
                  <a:srgbClr val="C00000"/>
                </a:solidFill>
              </a:rPr>
              <a:t>*</a:t>
            </a:r>
            <a:r>
              <a:rPr lang="en-US" sz="2800" dirty="0"/>
              <a:t>	- Better clarity for definitions around products and systems (including Prefab roles &amp; responsibilities)</a:t>
            </a:r>
          </a:p>
          <a:p>
            <a:pPr marL="0" indent="0" defTabSz="811987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>
                <a:solidFill>
                  <a:srgbClr val="C00000"/>
                </a:solidFill>
              </a:rPr>
              <a:t>**</a:t>
            </a:r>
            <a:r>
              <a:rPr lang="en-US" sz="2800" dirty="0"/>
              <a:t>	- Include requirements for product substitution</a:t>
            </a:r>
          </a:p>
          <a:p>
            <a:pPr marL="0" indent="0" defTabSz="811987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/>
              <a:t>	- Designer and builder compliance with building code</a:t>
            </a:r>
          </a:p>
          <a:p>
            <a:pPr marL="0" indent="0" defTabSz="811987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>
                <a:solidFill>
                  <a:srgbClr val="C00000"/>
                </a:solidFill>
              </a:rPr>
              <a:t>***</a:t>
            </a:r>
            <a:r>
              <a:rPr lang="en-US" sz="2800" dirty="0"/>
              <a:t>	- Require all manufacturers &amp; suppliers (including importers to provide appropriate information) – </a:t>
            </a:r>
          </a:p>
          <a:p>
            <a:pPr marL="0" indent="0" defTabSz="811987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/>
              <a:t>	   they will need guidance for “standard” information supply</a:t>
            </a:r>
          </a:p>
          <a:p>
            <a:pPr marL="0" indent="0" defTabSz="811987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/>
              <a:t>	- Mandatory Independent 3</a:t>
            </a:r>
            <a:r>
              <a:rPr lang="en-US" sz="2800" baseline="30000" dirty="0"/>
              <a:t>rd</a:t>
            </a:r>
            <a:r>
              <a:rPr lang="en-US" sz="2800" dirty="0"/>
              <a:t> Party Certification for critical product in critical building areas of structure, </a:t>
            </a:r>
          </a:p>
          <a:p>
            <a:pPr marL="0" indent="0" defTabSz="811987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/>
              <a:t>		cladding, fire, health</a:t>
            </a:r>
          </a:p>
          <a:p>
            <a:pPr marL="0" indent="0" defTabSz="811987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>
                <a:solidFill>
                  <a:srgbClr val="C00000"/>
                </a:solidFill>
              </a:rPr>
              <a:t>****</a:t>
            </a:r>
            <a:r>
              <a:rPr lang="en-US" sz="2800" dirty="0"/>
              <a:t>	- A significant increase in funding to force product compliance via MBIE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14BA1-CFC4-4CA7-B68F-973D9BCF49D6}"/>
              </a:ext>
            </a:extLst>
          </p:cNvPr>
          <p:cNvSpPr/>
          <p:nvPr/>
        </p:nvSpPr>
        <p:spPr>
          <a:xfrm>
            <a:off x="8522890" y="1361653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7014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Building Legislative Reform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E87F7AF-543D-49CE-9C31-2C2351D21CD9}"/>
              </a:ext>
            </a:extLst>
          </p:cNvPr>
          <p:cNvSpPr txBox="1">
            <a:spLocks/>
          </p:cNvSpPr>
          <p:nvPr/>
        </p:nvSpPr>
        <p:spPr>
          <a:xfrm>
            <a:off x="554974" y="3114214"/>
            <a:ext cx="17100912" cy="8982686"/>
          </a:xfrm>
          <a:prstGeom prst="rect">
            <a:avLst/>
          </a:prstGeom>
        </p:spPr>
        <p:txBody>
          <a:bodyPr vert="horz" lIns="0" tIns="68580" rIns="0" bIns="68580" rtlCol="0">
            <a:normAutofit lnSpcReduction="100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4400" b="1" u="sng" dirty="0"/>
              <a:t>Occupational Legislative Reform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800" i="1" dirty="0"/>
              <a:t>About protecting public from hard by regulating who can carry out certain types of work competently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2800" i="1" dirty="0"/>
          </a:p>
          <a:p>
            <a:pPr marL="0" indent="0" defTabSz="531007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3600" u="sng" dirty="0"/>
              <a:t>3 Areas of focus</a:t>
            </a:r>
          </a:p>
          <a:p>
            <a:pPr marL="938189" lvl="1" indent="-54053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LBP’s*</a:t>
            </a:r>
          </a:p>
          <a:p>
            <a:pPr marL="938189" lvl="1" indent="-54053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Plumbers, Gasfitters &amp; Drainlayers</a:t>
            </a:r>
            <a:r>
              <a:rPr lang="en-US" sz="2800" dirty="0">
                <a:sym typeface="Wingdings" panose="05000000000000000000" pitchFamily="2" charset="2"/>
              </a:rPr>
              <a:t>**</a:t>
            </a:r>
            <a:endParaRPr lang="en-US" sz="2800" dirty="0"/>
          </a:p>
          <a:p>
            <a:pPr marL="938189" lvl="1" indent="-54053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Engineers***</a:t>
            </a:r>
          </a:p>
          <a:p>
            <a:pPr marL="397658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3600" u="sng" dirty="0">
                <a:solidFill>
                  <a:srgbClr val="C00000"/>
                </a:solidFill>
              </a:rPr>
              <a:t>What we want to see and have asked for; -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>
                <a:solidFill>
                  <a:srgbClr val="C00000"/>
                </a:solidFill>
              </a:rPr>
              <a:t>*</a:t>
            </a:r>
            <a:r>
              <a:rPr lang="en-US" sz="2800" dirty="0"/>
              <a:t>	- Raise the entry level to become a LBP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/>
              <a:t>	- Introduce a tiered licensing system for LBP’s to progress to specific supervision and site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/>
              <a:t>	     license (see Build Issues Aug/Sept 2018)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/>
              <a:t>	- Limit site license – span of control (full review needed)</a:t>
            </a:r>
          </a:p>
          <a:p>
            <a:pPr marL="0" indent="0" defTabSz="811987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>
                <a:solidFill>
                  <a:srgbClr val="C00000"/>
                </a:solidFill>
              </a:rPr>
              <a:t>**</a:t>
            </a:r>
            <a:r>
              <a:rPr lang="en-US" sz="2800" dirty="0"/>
              <a:t>	- Review and limit householder exemptions for sanitary plumbing</a:t>
            </a:r>
          </a:p>
          <a:p>
            <a:pPr marL="0" indent="0" defTabSz="811987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>
                <a:solidFill>
                  <a:srgbClr val="C00000"/>
                </a:solidFill>
              </a:rPr>
              <a:t>***</a:t>
            </a:r>
            <a:r>
              <a:rPr lang="en-US" sz="2800" dirty="0"/>
              <a:t>	- Restrict Engineers who can carry out structural, Geotech and fire safety engineering in</a:t>
            </a:r>
          </a:p>
          <a:p>
            <a:pPr marL="0" indent="0" defTabSz="811987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11987" algn="l"/>
              </a:tabLst>
            </a:pPr>
            <a:r>
              <a:rPr lang="en-US" sz="2800" dirty="0"/>
              <a:t>            complex buildings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65D34-2A82-4ACF-A055-621587AD1E39}"/>
              </a:ext>
            </a:extLst>
          </p:cNvPr>
          <p:cNvSpPr/>
          <p:nvPr/>
        </p:nvSpPr>
        <p:spPr>
          <a:xfrm>
            <a:off x="8522890" y="1361653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80828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E561D6-3095-465E-BF8A-AACCC734600C}"/>
              </a:ext>
            </a:extLst>
          </p:cNvPr>
          <p:cNvGrpSpPr/>
          <p:nvPr/>
        </p:nvGrpSpPr>
        <p:grpSpPr>
          <a:xfrm>
            <a:off x="225400" y="596329"/>
            <a:ext cx="17812573" cy="12632301"/>
            <a:chOff x="225400" y="596329"/>
            <a:chExt cx="17812573" cy="12632301"/>
          </a:xfrm>
        </p:grpSpPr>
        <p:sp>
          <p:nvSpPr>
            <p:cNvPr id="62" name="Rounded Rectangle 13">
              <a:extLst>
                <a:ext uri="{FF2B5EF4-FFF2-40B4-BE49-F238E27FC236}">
                  <a16:creationId xmlns:a16="http://schemas.microsoft.com/office/drawing/2014/main" id="{FF853357-4EEE-4108-BBDB-956ADAD5C2A9}"/>
                </a:ext>
              </a:extLst>
            </p:cNvPr>
            <p:cNvSpPr/>
            <p:nvPr/>
          </p:nvSpPr>
          <p:spPr>
            <a:xfrm>
              <a:off x="225401" y="596330"/>
              <a:ext cx="4416786" cy="1820394"/>
            </a:xfrm>
            <a:prstGeom prst="rect">
              <a:avLst/>
            </a:prstGeom>
            <a:solidFill>
              <a:srgbClr val="BD392F">
                <a:alpha val="85098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152BCA-ADE0-4ACA-8191-37BBFED3B89E}"/>
                </a:ext>
              </a:extLst>
            </p:cNvPr>
            <p:cNvSpPr txBox="1"/>
            <p:nvPr/>
          </p:nvSpPr>
          <p:spPr>
            <a:xfrm>
              <a:off x="386765" y="821007"/>
              <a:ext cx="41348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3400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</a:rPr>
                <a:t>Annual Membership</a:t>
              </a:r>
            </a:p>
            <a:p>
              <a:r>
                <a:rPr lang="en-NZ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</a:rPr>
                <a:t>  2016    2017     2018</a:t>
              </a:r>
            </a:p>
            <a:p>
              <a:r>
                <a:rPr lang="en-NZ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</a:rPr>
                <a:t>  1201    1236     1238</a:t>
              </a:r>
            </a:p>
          </p:txBody>
        </p:sp>
        <p:sp>
          <p:nvSpPr>
            <p:cNvPr id="64" name="Rounded Rectangle 13">
              <a:extLst>
                <a:ext uri="{FF2B5EF4-FFF2-40B4-BE49-F238E27FC236}">
                  <a16:creationId xmlns:a16="http://schemas.microsoft.com/office/drawing/2014/main" id="{5B29B138-713B-4BCD-861A-07E44028C0DD}"/>
                </a:ext>
              </a:extLst>
            </p:cNvPr>
            <p:cNvSpPr/>
            <p:nvPr/>
          </p:nvSpPr>
          <p:spPr>
            <a:xfrm>
              <a:off x="4687129" y="596329"/>
              <a:ext cx="4408446" cy="5927097"/>
            </a:xfrm>
            <a:prstGeom prst="rect">
              <a:avLst/>
            </a:prstGeom>
            <a:solidFill>
              <a:srgbClr val="9BBB5C">
                <a:alpha val="85098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3F7ECA4-DD89-4D7A-8891-2690672E096E}"/>
                </a:ext>
              </a:extLst>
            </p:cNvPr>
            <p:cNvSpPr txBox="1"/>
            <p:nvPr/>
          </p:nvSpPr>
          <p:spPr>
            <a:xfrm>
              <a:off x="4851369" y="650902"/>
              <a:ext cx="4072994" cy="57481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3200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Members per Branch</a:t>
              </a:r>
              <a:endParaRPr lang="en-US" altLang="ko-KR" sz="24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Northland                       58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Auckland                       337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Waikato/BoP                 193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East Coast                       52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Central                           108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Wellington                      91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Nelson/Marlborough      58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Canterbury/Westland    183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Southern                        159</a:t>
              </a:r>
              <a:endPara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endParaRPr>
            </a:p>
          </p:txBody>
        </p:sp>
        <p:sp>
          <p:nvSpPr>
            <p:cNvPr id="66" name="Rounded Rectangle 13">
              <a:extLst>
                <a:ext uri="{FF2B5EF4-FFF2-40B4-BE49-F238E27FC236}">
                  <a16:creationId xmlns:a16="http://schemas.microsoft.com/office/drawing/2014/main" id="{0A69264F-E6D3-4814-B8C9-C5F44231ABAB}"/>
                </a:ext>
              </a:extLst>
            </p:cNvPr>
            <p:cNvSpPr/>
            <p:nvPr/>
          </p:nvSpPr>
          <p:spPr>
            <a:xfrm>
              <a:off x="13616838" y="596331"/>
              <a:ext cx="4408446" cy="5927096"/>
            </a:xfrm>
            <a:prstGeom prst="rect">
              <a:avLst/>
            </a:prstGeom>
            <a:solidFill>
              <a:srgbClr val="F29B26">
                <a:alpha val="85098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33707D0-CC4D-4E43-B4DA-E592A86B958F}"/>
                </a:ext>
              </a:extLst>
            </p:cNvPr>
            <p:cNvSpPr txBox="1"/>
            <p:nvPr/>
          </p:nvSpPr>
          <p:spPr>
            <a:xfrm>
              <a:off x="13781078" y="768004"/>
              <a:ext cx="4072994" cy="575542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ko-KR" sz="2800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Branch Networking &amp; Training Events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ko-KR" sz="2800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Per Year</a:t>
              </a:r>
            </a:p>
            <a:p>
              <a:pPr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Northland                      4</a:t>
              </a:r>
            </a:p>
            <a:p>
              <a:pPr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Auckland                        9</a:t>
              </a:r>
            </a:p>
            <a:p>
              <a:pPr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Waikato/BoP                  4</a:t>
              </a:r>
            </a:p>
            <a:p>
              <a:pPr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East Coast                      4</a:t>
              </a:r>
            </a:p>
            <a:p>
              <a:pPr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Central                           4</a:t>
              </a:r>
            </a:p>
            <a:p>
              <a:pPr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Wellington                     4</a:t>
              </a:r>
            </a:p>
            <a:p>
              <a:pPr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Nelson/Marlborough     4</a:t>
              </a:r>
            </a:p>
            <a:p>
              <a:pPr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Canterbury/Westland    7</a:t>
              </a:r>
            </a:p>
            <a:p>
              <a:pPr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Southern                        4</a:t>
              </a:r>
            </a:p>
            <a:p>
              <a:pPr algn="ctr">
                <a:spcBef>
                  <a:spcPts val="100"/>
                </a:spcBef>
                <a:spcAft>
                  <a:spcPts val="100"/>
                </a:spcAft>
                <a:defRPr/>
              </a:pPr>
              <a:endParaRPr lang="en-US" altLang="ko-KR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  <a:p>
              <a:pPr algn="ctr">
                <a:spcBef>
                  <a:spcPts val="100"/>
                </a:spcBef>
                <a:spcAft>
                  <a:spcPts val="100"/>
                </a:spcAft>
                <a:defRPr/>
              </a:pPr>
              <a:r>
                <a:rPr lang="en-US" altLang="ko-K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*Central, Waikato/BoP, Southern, Northland = ¾ - Full Day Meetings</a:t>
              </a:r>
              <a:endPara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  <p:sp>
          <p:nvSpPr>
            <p:cNvPr id="68" name="Rounded Rectangle 13">
              <a:extLst>
                <a:ext uri="{FF2B5EF4-FFF2-40B4-BE49-F238E27FC236}">
                  <a16:creationId xmlns:a16="http://schemas.microsoft.com/office/drawing/2014/main" id="{AF25E9D8-FEE2-4270-97A8-126ED7DA91C5}"/>
                </a:ext>
              </a:extLst>
            </p:cNvPr>
            <p:cNvSpPr/>
            <p:nvPr/>
          </p:nvSpPr>
          <p:spPr>
            <a:xfrm>
              <a:off x="9161382" y="596329"/>
              <a:ext cx="4408446" cy="1820394"/>
            </a:xfrm>
            <a:prstGeom prst="rect">
              <a:avLst/>
            </a:prstGeom>
            <a:solidFill>
              <a:srgbClr val="1EA185">
                <a:alpha val="85098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7BFD30A-579D-479E-BF0E-93F21A9D2834}"/>
                </a:ext>
              </a:extLst>
            </p:cNvPr>
            <p:cNvSpPr txBox="1"/>
            <p:nvPr/>
          </p:nvSpPr>
          <p:spPr>
            <a:xfrm>
              <a:off x="9322747" y="821006"/>
              <a:ext cx="412706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800" i="1" u="sng" dirty="0">
                  <a:solidFill>
                    <a:schemeClr val="bg1"/>
                  </a:solidFill>
                  <a:latin typeface="Lato Light"/>
                </a:rPr>
                <a:t>Training Academy 2018</a:t>
              </a:r>
            </a:p>
            <a:p>
              <a:pPr algn="ctr"/>
              <a:r>
                <a:rPr lang="en-NZ" sz="2400" dirty="0">
                  <a:solidFill>
                    <a:schemeClr val="bg1"/>
                  </a:solidFill>
                  <a:latin typeface="Lato Light"/>
                </a:rPr>
                <a:t>36 Courses</a:t>
              </a:r>
            </a:p>
            <a:p>
              <a:pPr algn="ctr"/>
              <a:r>
                <a:rPr lang="en-NZ" sz="2400" dirty="0">
                  <a:solidFill>
                    <a:schemeClr val="bg1"/>
                  </a:solidFill>
                  <a:latin typeface="Lato Light"/>
                </a:rPr>
                <a:t>3028 Attendees</a:t>
              </a:r>
              <a:endParaRPr lang="en-NZ" sz="180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70" name="Rounded Rectangle 13">
              <a:extLst>
                <a:ext uri="{FF2B5EF4-FFF2-40B4-BE49-F238E27FC236}">
                  <a16:creationId xmlns:a16="http://schemas.microsoft.com/office/drawing/2014/main" id="{9EC56BE0-6E70-4A34-9930-D5A1BB6A4C19}"/>
                </a:ext>
              </a:extLst>
            </p:cNvPr>
            <p:cNvSpPr/>
            <p:nvPr/>
          </p:nvSpPr>
          <p:spPr>
            <a:xfrm>
              <a:off x="225400" y="2468520"/>
              <a:ext cx="4408446" cy="6284818"/>
            </a:xfrm>
            <a:prstGeom prst="rect">
              <a:avLst/>
            </a:prstGeom>
            <a:solidFill>
              <a:srgbClr val="F29B26">
                <a:alpha val="84706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AFA584D-53CD-43EB-9CB0-0F0695FD37A1}"/>
                </a:ext>
              </a:extLst>
            </p:cNvPr>
            <p:cNvSpPr txBox="1"/>
            <p:nvPr/>
          </p:nvSpPr>
          <p:spPr>
            <a:xfrm>
              <a:off x="371255" y="2716121"/>
              <a:ext cx="4150380" cy="60170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en-US" altLang="ko-KR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34</a:t>
              </a:r>
              <a:r>
                <a:rPr lang="en-US" altLang="ko-KR" sz="3200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 Accredited Building Surveyors Members </a:t>
              </a:r>
            </a:p>
            <a:p>
              <a:pPr>
                <a:defRPr/>
              </a:pPr>
              <a:endParaRPr lang="en-US" altLang="ko-K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Northland                     2</a:t>
              </a:r>
            </a:p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Auckland                     10</a:t>
              </a:r>
            </a:p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Waikato/BoP                 7</a:t>
              </a:r>
            </a:p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East Coast                     0</a:t>
              </a:r>
            </a:p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Central                          4</a:t>
              </a:r>
            </a:p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Wellington                    3</a:t>
              </a:r>
            </a:p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Nelson/Marlborough   1</a:t>
              </a:r>
            </a:p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Canterbury/Westland   5</a:t>
              </a:r>
            </a:p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Southern                       2 </a:t>
              </a:r>
              <a:endPara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  <p:sp>
          <p:nvSpPr>
            <p:cNvPr id="73" name="Rounded Rectangle 13">
              <a:extLst>
                <a:ext uri="{FF2B5EF4-FFF2-40B4-BE49-F238E27FC236}">
                  <a16:creationId xmlns:a16="http://schemas.microsoft.com/office/drawing/2014/main" id="{95C18A0B-3A34-4722-9865-2E8B682A77DC}"/>
                </a:ext>
              </a:extLst>
            </p:cNvPr>
            <p:cNvSpPr/>
            <p:nvPr/>
          </p:nvSpPr>
          <p:spPr>
            <a:xfrm>
              <a:off x="9163122" y="2468520"/>
              <a:ext cx="4408446" cy="6284818"/>
            </a:xfrm>
            <a:prstGeom prst="rect">
              <a:avLst/>
            </a:prstGeom>
            <a:solidFill>
              <a:srgbClr val="BD392F">
                <a:alpha val="85098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C7A1D5E-49C2-4F6E-8457-563869D4F1C4}"/>
                </a:ext>
              </a:extLst>
            </p:cNvPr>
            <p:cNvSpPr txBox="1"/>
            <p:nvPr/>
          </p:nvSpPr>
          <p:spPr>
            <a:xfrm>
              <a:off x="9291395" y="2692934"/>
              <a:ext cx="4224537" cy="566308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ko-KR" sz="2600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Branch Meeting Average Attendee Rate by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ko-KR" sz="2600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Branch Size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ko-KR" sz="2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Northland                    30%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ko-KR" sz="2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Auckland                      25%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ko-KR" sz="2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Waikato/BoP                15%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ko-KR" sz="2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East Coast                    38%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ko-KR" sz="2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Central                         18%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ko-KR" sz="2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Wellington                   17%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ko-KR" sz="2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Nelson/Marlborough  18%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ko-KR" sz="2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Canterbury/Westland  27%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-US" altLang="ko-KR" sz="2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Southern                      11% </a:t>
              </a:r>
            </a:p>
          </p:txBody>
        </p:sp>
        <p:sp>
          <p:nvSpPr>
            <p:cNvPr id="78" name="Rounded Rectangle 13">
              <a:extLst>
                <a:ext uri="{FF2B5EF4-FFF2-40B4-BE49-F238E27FC236}">
                  <a16:creationId xmlns:a16="http://schemas.microsoft.com/office/drawing/2014/main" id="{66428BBF-569D-4BDA-B41B-A9B0380524E2}"/>
                </a:ext>
              </a:extLst>
            </p:cNvPr>
            <p:cNvSpPr/>
            <p:nvPr/>
          </p:nvSpPr>
          <p:spPr>
            <a:xfrm>
              <a:off x="13621187" y="6588167"/>
              <a:ext cx="4416786" cy="2184304"/>
            </a:xfrm>
            <a:prstGeom prst="rect">
              <a:avLst/>
            </a:prstGeom>
            <a:solidFill>
              <a:srgbClr val="9BBB5C">
                <a:alpha val="85098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82BF1B2-04B3-4A41-AAB4-AB0B0BA36F62}"/>
                </a:ext>
              </a:extLst>
            </p:cNvPr>
            <p:cNvSpPr txBox="1"/>
            <p:nvPr/>
          </p:nvSpPr>
          <p:spPr>
            <a:xfrm>
              <a:off x="13868074" y="6732292"/>
              <a:ext cx="3751872" cy="1995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  <a:cs typeface="Arial" pitchFamily="34" charset="0"/>
                </a:rPr>
                <a:t> </a:t>
              </a:r>
              <a:r>
                <a:rPr lang="en-US" altLang="ko-KR" sz="2800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Conference Councils</a:t>
              </a:r>
            </a:p>
            <a:p>
              <a:pPr algn="ctr">
                <a:defRPr/>
              </a:pPr>
              <a:r>
                <a:rPr lang="en-US" altLang="ko-KR" sz="2800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Represented</a:t>
              </a:r>
            </a:p>
            <a:p>
              <a:pPr algn="ctr"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2017       2018</a:t>
              </a:r>
            </a:p>
            <a:p>
              <a:pPr>
                <a:spcAft>
                  <a:spcPts val="200"/>
                </a:spcAft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            42*         38 </a:t>
              </a:r>
            </a:p>
            <a:p>
              <a:pPr>
                <a:defRPr/>
              </a:pPr>
              <a:r>
                <a:rPr lang="en-US" altLang="ko-KR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*50</a:t>
              </a:r>
              <a:r>
                <a:rPr lang="en-US" altLang="ko-KR" sz="1800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th</a:t>
              </a:r>
              <a:r>
                <a:rPr lang="en-US" altLang="ko-KR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 Anniversary</a:t>
              </a:r>
              <a:endPara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  <p:sp>
          <p:nvSpPr>
            <p:cNvPr id="81" name="Rounded Rectangle 13">
              <a:extLst>
                <a:ext uri="{FF2B5EF4-FFF2-40B4-BE49-F238E27FC236}">
                  <a16:creationId xmlns:a16="http://schemas.microsoft.com/office/drawing/2014/main" id="{4B9462F4-EBF6-4593-8E97-B8703AC453D8}"/>
                </a:ext>
              </a:extLst>
            </p:cNvPr>
            <p:cNvSpPr/>
            <p:nvPr/>
          </p:nvSpPr>
          <p:spPr>
            <a:xfrm>
              <a:off x="230194" y="8803843"/>
              <a:ext cx="9061202" cy="2184304"/>
            </a:xfrm>
            <a:prstGeom prst="rect">
              <a:avLst/>
            </a:prstGeom>
            <a:solidFill>
              <a:srgbClr val="1EA185">
                <a:alpha val="85098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A02C47B-DFA7-42C4-B124-7FF854D29A8C}"/>
                </a:ext>
              </a:extLst>
            </p:cNvPr>
            <p:cNvSpPr txBox="1"/>
            <p:nvPr/>
          </p:nvSpPr>
          <p:spPr>
            <a:xfrm>
              <a:off x="375612" y="9025324"/>
              <a:ext cx="891578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sz="3000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Diploma in Building Surveying Statistics – Dec 2018</a:t>
              </a:r>
            </a:p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Students Registered In-Employment Pathway     = 78</a:t>
              </a:r>
            </a:p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Students Registered Full-Time &amp; Part-time         = 27</a:t>
              </a:r>
            </a:p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Students Graduated (Full-time)                            = 12</a:t>
              </a:r>
            </a:p>
          </p:txBody>
        </p:sp>
        <p:sp>
          <p:nvSpPr>
            <p:cNvPr id="75" name="Rounded Rectangle 13">
              <a:extLst>
                <a:ext uri="{FF2B5EF4-FFF2-40B4-BE49-F238E27FC236}">
                  <a16:creationId xmlns:a16="http://schemas.microsoft.com/office/drawing/2014/main" id="{C9627468-C0FD-4C52-A617-0EC7411D37F5}"/>
                </a:ext>
              </a:extLst>
            </p:cNvPr>
            <p:cNvSpPr/>
            <p:nvPr/>
          </p:nvSpPr>
          <p:spPr>
            <a:xfrm>
              <a:off x="4687130" y="6577999"/>
              <a:ext cx="4416786" cy="2184304"/>
            </a:xfrm>
            <a:prstGeom prst="rect">
              <a:avLst/>
            </a:prstGeom>
            <a:solidFill>
              <a:srgbClr val="445469">
                <a:alpha val="85098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7117793-4C98-44BE-9492-F41C50604BC8}"/>
                </a:ext>
              </a:extLst>
            </p:cNvPr>
            <p:cNvSpPr txBox="1"/>
            <p:nvPr/>
          </p:nvSpPr>
          <p:spPr>
            <a:xfrm>
              <a:off x="4871148" y="6619765"/>
              <a:ext cx="404874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 </a:t>
              </a:r>
              <a:r>
                <a:rPr lang="en-US" altLang="ko-KR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HR Division</a:t>
              </a:r>
            </a:p>
            <a:p>
              <a:pPr algn="ctr">
                <a:defRPr/>
              </a:pPr>
              <a:r>
                <a:rPr lang="en-US" altLang="ko-KR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2018 Launch</a:t>
              </a:r>
            </a:p>
            <a:p>
              <a:pPr algn="ctr">
                <a:defRPr/>
              </a:pPr>
              <a:r>
                <a:rPr lang="en-US" altLang="ko-KR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“A Career in Building Surveying” Booklet</a:t>
              </a:r>
            </a:p>
          </p:txBody>
        </p:sp>
        <p:sp>
          <p:nvSpPr>
            <p:cNvPr id="83" name="Rounded Rectangle 13">
              <a:extLst>
                <a:ext uri="{FF2B5EF4-FFF2-40B4-BE49-F238E27FC236}">
                  <a16:creationId xmlns:a16="http://schemas.microsoft.com/office/drawing/2014/main" id="{0F269BA9-16B4-4EFD-B2CC-113D07F82DD9}"/>
                </a:ext>
              </a:extLst>
            </p:cNvPr>
            <p:cNvSpPr/>
            <p:nvPr/>
          </p:nvSpPr>
          <p:spPr>
            <a:xfrm>
              <a:off x="225400" y="11024992"/>
              <a:ext cx="6713282" cy="2184304"/>
            </a:xfrm>
            <a:prstGeom prst="rect">
              <a:avLst/>
            </a:prstGeom>
            <a:solidFill>
              <a:srgbClr val="F29B26">
                <a:alpha val="85098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2E165FA-4CB5-43BB-A9CA-9694E7C0A231}"/>
                </a:ext>
              </a:extLst>
            </p:cNvPr>
            <p:cNvSpPr txBox="1"/>
            <p:nvPr/>
          </p:nvSpPr>
          <p:spPr>
            <a:xfrm>
              <a:off x="307848" y="11237620"/>
              <a:ext cx="663083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3200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Straight Up</a:t>
              </a:r>
              <a:r>
                <a:rPr lang="en-US" altLang="ko-KR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      </a:t>
              </a: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2016          2017          2018</a:t>
              </a:r>
            </a:p>
            <a:p>
              <a:pPr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Unique Visitors        510            599             451 </a:t>
              </a:r>
            </a:p>
            <a:p>
              <a:pPr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Issue Views              810           1,029           715</a:t>
              </a:r>
            </a:p>
            <a:p>
              <a:pPr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Page Views             11,837        17,598       9,711</a:t>
              </a:r>
              <a:endParaRPr lang="en-US" altLang="ko-K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  <p:pic>
          <p:nvPicPr>
            <p:cNvPr id="25" name="Picture 24" descr="A picture containing tableware, plate, dishware, clipart&#10;&#10;Description generated with very high confidence">
              <a:extLst>
                <a:ext uri="{FF2B5EF4-FFF2-40B4-BE49-F238E27FC236}">
                  <a16:creationId xmlns:a16="http://schemas.microsoft.com/office/drawing/2014/main" id="{A8E8D7ED-3BFF-4CAB-A0AD-015287E5A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625752" y="11363412"/>
              <a:ext cx="6145662" cy="17064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3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6AC16612-51F6-4D25-B28E-4E40102A0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8411" y="11157667"/>
              <a:ext cx="4149422" cy="2008319"/>
            </a:xfrm>
            <a:prstGeom prst="rect">
              <a:avLst/>
            </a:prstGeom>
          </p:spPr>
        </p:pic>
        <p:sp>
          <p:nvSpPr>
            <p:cNvPr id="30" name="Rounded Rectangle 13">
              <a:extLst>
                <a:ext uri="{FF2B5EF4-FFF2-40B4-BE49-F238E27FC236}">
                  <a16:creationId xmlns:a16="http://schemas.microsoft.com/office/drawing/2014/main" id="{0B73C5BF-1FF6-412B-868B-F557EBCF96C7}"/>
                </a:ext>
              </a:extLst>
            </p:cNvPr>
            <p:cNvSpPr/>
            <p:nvPr/>
          </p:nvSpPr>
          <p:spPr>
            <a:xfrm>
              <a:off x="11324546" y="11033754"/>
              <a:ext cx="6713282" cy="2184304"/>
            </a:xfrm>
            <a:prstGeom prst="rect">
              <a:avLst/>
            </a:prstGeom>
            <a:solidFill>
              <a:srgbClr val="BD392F">
                <a:alpha val="85098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D4CD64-5991-4BCA-AF95-BB5BD8AFBFA1}"/>
                </a:ext>
              </a:extLst>
            </p:cNvPr>
            <p:cNvSpPr/>
            <p:nvPr/>
          </p:nvSpPr>
          <p:spPr>
            <a:xfrm>
              <a:off x="11787665" y="11166527"/>
              <a:ext cx="518464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800" i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HR Division Candidate Enquiries</a:t>
              </a:r>
            </a:p>
            <a:p>
              <a:pPr algn="ctr"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NZ     =     33%</a:t>
              </a:r>
            </a:p>
            <a:p>
              <a:pPr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                  SA     =     28%</a:t>
              </a:r>
            </a:p>
            <a:p>
              <a:pPr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                  UK     =     17%</a:t>
              </a:r>
            </a:p>
            <a:p>
              <a:pPr>
                <a:defRPr/>
              </a:pP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           Canada    =      22%</a:t>
              </a:r>
              <a:endParaRPr lang="en-NZ" sz="320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85" name="Rounded Rectangle 13">
              <a:extLst>
                <a:ext uri="{FF2B5EF4-FFF2-40B4-BE49-F238E27FC236}">
                  <a16:creationId xmlns:a16="http://schemas.microsoft.com/office/drawing/2014/main" id="{8668C290-CA4D-4C92-90D8-26ADBFDA8101}"/>
                </a:ext>
              </a:extLst>
            </p:cNvPr>
            <p:cNvSpPr/>
            <p:nvPr/>
          </p:nvSpPr>
          <p:spPr>
            <a:xfrm>
              <a:off x="9353782" y="8803843"/>
              <a:ext cx="8675572" cy="2184304"/>
            </a:xfrm>
            <a:prstGeom prst="rect">
              <a:avLst/>
            </a:prstGeom>
            <a:solidFill>
              <a:srgbClr val="445469">
                <a:alpha val="85098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C9935D-50FE-4990-B010-F156E72DBD5B}"/>
                </a:ext>
              </a:extLst>
            </p:cNvPr>
            <p:cNvSpPr txBox="1"/>
            <p:nvPr/>
          </p:nvSpPr>
          <p:spPr>
            <a:xfrm>
              <a:off x="11359371" y="9057869"/>
              <a:ext cx="64987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  <a:cs typeface="Arial" pitchFamily="34" charset="0"/>
                </a:rPr>
                <a:t>                                 </a:t>
              </a: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2017   vs   2018</a:t>
              </a:r>
            </a:p>
            <a:p>
              <a:pPr>
                <a:defRPr/>
              </a:pP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Likes              186           281</a:t>
              </a:r>
            </a:p>
            <a:p>
              <a:pPr>
                <a:defRPr/>
              </a:pPr>
              <a:r>
                <a:rPr lang="en-US" altLang="ko-K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Light"/>
                  <a:cs typeface="Arial" pitchFamily="34" charset="0"/>
                </a:rPr>
                <a:t>Followers       207           297</a:t>
              </a:r>
              <a:endParaRPr lang="en-US" altLang="ko-K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Arial" pitchFamily="34" charset="0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79437B11-1CC8-43E0-BBC6-1AFB9A2BB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89132" y="9340560"/>
              <a:ext cx="1134889" cy="1113594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1 h 243"/>
                <a:gd name="T4" fmla="*/ 122 w 243"/>
                <a:gd name="T5" fmla="*/ 243 h 243"/>
                <a:gd name="T6" fmla="*/ 243 w 243"/>
                <a:gd name="T7" fmla="*/ 121 h 243"/>
                <a:gd name="T8" fmla="*/ 122 w 243"/>
                <a:gd name="T9" fmla="*/ 0 h 243"/>
                <a:gd name="T10" fmla="*/ 154 w 243"/>
                <a:gd name="T11" fmla="*/ 121 h 243"/>
                <a:gd name="T12" fmla="*/ 133 w 243"/>
                <a:gd name="T13" fmla="*/ 121 h 243"/>
                <a:gd name="T14" fmla="*/ 133 w 243"/>
                <a:gd name="T15" fmla="*/ 196 h 243"/>
                <a:gd name="T16" fmla="*/ 102 w 243"/>
                <a:gd name="T17" fmla="*/ 196 h 243"/>
                <a:gd name="T18" fmla="*/ 102 w 243"/>
                <a:gd name="T19" fmla="*/ 121 h 243"/>
                <a:gd name="T20" fmla="*/ 87 w 243"/>
                <a:gd name="T21" fmla="*/ 121 h 243"/>
                <a:gd name="T22" fmla="*/ 87 w 243"/>
                <a:gd name="T23" fmla="*/ 94 h 243"/>
                <a:gd name="T24" fmla="*/ 102 w 243"/>
                <a:gd name="T25" fmla="*/ 94 h 243"/>
                <a:gd name="T26" fmla="*/ 102 w 243"/>
                <a:gd name="T27" fmla="*/ 77 h 243"/>
                <a:gd name="T28" fmla="*/ 133 w 243"/>
                <a:gd name="T29" fmla="*/ 46 h 243"/>
                <a:gd name="T30" fmla="*/ 156 w 243"/>
                <a:gd name="T31" fmla="*/ 46 h 243"/>
                <a:gd name="T32" fmla="*/ 156 w 243"/>
                <a:gd name="T33" fmla="*/ 72 h 243"/>
                <a:gd name="T34" fmla="*/ 140 w 243"/>
                <a:gd name="T35" fmla="*/ 72 h 243"/>
                <a:gd name="T36" fmla="*/ 133 w 243"/>
                <a:gd name="T37" fmla="*/ 79 h 243"/>
                <a:gd name="T38" fmla="*/ 133 w 243"/>
                <a:gd name="T39" fmla="*/ 94 h 243"/>
                <a:gd name="T40" fmla="*/ 157 w 243"/>
                <a:gd name="T41" fmla="*/ 94 h 243"/>
                <a:gd name="T42" fmla="*/ 154 w 243"/>
                <a:gd name="T43" fmla="*/ 12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293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Building Legislative Reform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847E324-F651-401E-98BA-31E65435382F}"/>
              </a:ext>
            </a:extLst>
          </p:cNvPr>
          <p:cNvSpPr txBox="1">
            <a:spLocks/>
          </p:cNvSpPr>
          <p:nvPr/>
        </p:nvSpPr>
        <p:spPr>
          <a:xfrm>
            <a:off x="310556" y="2767123"/>
            <a:ext cx="17281709" cy="6347556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4400" b="1" u="sng" dirty="0"/>
              <a:t>Risk and Liability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800" i="1" dirty="0"/>
              <a:t>The Law needs to change to rebalance Risk and Liability so outcomes are fairer in law and contract when things go wrong</a:t>
            </a:r>
          </a:p>
          <a:p>
            <a:pPr marL="397658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3600" u="sng" dirty="0">
                <a:solidFill>
                  <a:srgbClr val="C00000"/>
                </a:solidFill>
              </a:rPr>
              <a:t>What we want to see and have asked for; -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811987" algn="l"/>
              </a:tabLst>
            </a:pPr>
            <a:r>
              <a:rPr lang="en-US" sz="2800" dirty="0"/>
              <a:t>    A </a:t>
            </a:r>
            <a:r>
              <a:rPr lang="en-US" sz="2800" b="1" dirty="0"/>
              <a:t>mandatory warranty/insurance </a:t>
            </a:r>
            <a:r>
              <a:rPr lang="en-US" sz="2800" dirty="0"/>
              <a:t>product for all residential builds and alternations, with no opt out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811987" algn="l"/>
              </a:tabLst>
            </a:pPr>
            <a:r>
              <a:rPr lang="en-US" sz="2800" dirty="0"/>
              <a:t>    A </a:t>
            </a:r>
            <a:r>
              <a:rPr lang="en-US" sz="2800" b="1" dirty="0"/>
              <a:t>limit on BCA liability </a:t>
            </a:r>
            <a:r>
              <a:rPr lang="en-US" sz="2800" dirty="0"/>
              <a:t>to reduce risk adverse behavior and financial burden on ratepayers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811987" algn="l"/>
              </a:tabLst>
            </a:pPr>
            <a:r>
              <a:rPr lang="en-US" sz="2800" dirty="0"/>
              <a:t>    Laws around </a:t>
            </a:r>
            <a:r>
              <a:rPr lang="en-US" sz="2800" b="1" dirty="0"/>
              <a:t>re-</a:t>
            </a:r>
            <a:r>
              <a:rPr lang="en-US" sz="2800" b="1" dirty="0" err="1"/>
              <a:t>phoenixing</a:t>
            </a:r>
            <a:endParaRPr lang="en-US" sz="2800" b="1" dirty="0"/>
          </a:p>
          <a:p>
            <a:pPr defTabSz="811987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811987" algn="l"/>
              </a:tabLst>
            </a:pPr>
            <a:r>
              <a:rPr lang="en-US" sz="2800" dirty="0"/>
              <a:t>    </a:t>
            </a:r>
            <a:r>
              <a:rPr lang="en-US" sz="2800" b="1" dirty="0"/>
              <a:t>Reduce owner responsibility </a:t>
            </a:r>
            <a:r>
              <a:rPr lang="en-US" sz="2800" dirty="0"/>
              <a:t>– they are employing professionals so let the professionals take the risk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75A3CD-AD22-4DEC-A5EA-5A6607B786F0}"/>
              </a:ext>
            </a:extLst>
          </p:cNvPr>
          <p:cNvSpPr txBox="1">
            <a:spLocks/>
          </p:cNvSpPr>
          <p:nvPr/>
        </p:nvSpPr>
        <p:spPr>
          <a:xfrm>
            <a:off x="413579" y="8957820"/>
            <a:ext cx="16979903" cy="3894528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3600" b="1" u="sng" dirty="0">
                <a:solidFill>
                  <a:schemeClr val="tx1"/>
                </a:solidFill>
              </a:rPr>
              <a:t>Building Levy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MBIE have advised they are going to reduce the rate of the Building Levy</a:t>
            </a:r>
          </a:p>
          <a:p>
            <a:pPr marL="397658" lvl="1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tabLst>
                <a:tab pos="811987" algn="l"/>
              </a:tabLst>
            </a:pPr>
            <a:r>
              <a:rPr lang="en-US" sz="2800" dirty="0">
                <a:solidFill>
                  <a:schemeClr val="tx1"/>
                </a:solidFill>
              </a:rPr>
              <a:t>    We do not agree, if at the same time they propose to widen the powers on how the levy fund can be spent.</a:t>
            </a:r>
          </a:p>
          <a:p>
            <a:pPr marL="135728" indent="-135728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tabLst>
                <a:tab pos="802462" algn="l"/>
              </a:tabLst>
            </a:pPr>
            <a:r>
              <a:rPr lang="en-US" sz="2800" dirty="0">
                <a:solidFill>
                  <a:schemeClr val="tx1"/>
                </a:solidFill>
              </a:rPr>
              <a:t>    The build sector urgently needs financial support to produce better regulatory and operational outcomes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tabLst>
                <a:tab pos="802462" algn="l"/>
              </a:tabLst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600" dirty="0">
                <a:solidFill>
                  <a:schemeClr val="tx1"/>
                </a:solidFill>
              </a:rPr>
              <a:t>such as investigative function, training support.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68DE59-CB8A-44C6-9864-2F35914ACDA1}"/>
              </a:ext>
            </a:extLst>
          </p:cNvPr>
          <p:cNvSpPr/>
          <p:nvPr/>
        </p:nvSpPr>
        <p:spPr>
          <a:xfrm>
            <a:off x="8522890" y="1361653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98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623B82-B80D-4DD4-AE50-818AA846C9D6}"/>
              </a:ext>
            </a:extLst>
          </p:cNvPr>
          <p:cNvSpPr txBox="1">
            <a:spLocks/>
          </p:cNvSpPr>
          <p:nvPr/>
        </p:nvSpPr>
        <p:spPr>
          <a:xfrm>
            <a:off x="1271953" y="4009369"/>
            <a:ext cx="16184816" cy="2994444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566">
              <a:spcAft>
                <a:spcPts val="900"/>
              </a:spcAft>
              <a:defRPr/>
            </a:pPr>
            <a:r>
              <a:rPr lang="en-US" sz="17249" b="1" cap="small" spc="0" dirty="0">
                <a:ln w="0"/>
                <a:solidFill>
                  <a:schemeClr val="accent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ato Regular"/>
                <a:cs typeface="Calibri" panose="020F0502020204030204" pitchFamily="34" charset="0"/>
              </a:rPr>
              <a:t>Thank  You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53FF0B-FC9A-4CAE-8B34-97F55A6CE815}"/>
              </a:ext>
            </a:extLst>
          </p:cNvPr>
          <p:cNvGrpSpPr/>
          <p:nvPr/>
        </p:nvGrpSpPr>
        <p:grpSpPr>
          <a:xfrm>
            <a:off x="5805817" y="8052658"/>
            <a:ext cx="7383077" cy="4930447"/>
            <a:chOff x="5805817" y="8052658"/>
            <a:chExt cx="7383077" cy="4930447"/>
          </a:xfrm>
        </p:grpSpPr>
        <p:pic>
          <p:nvPicPr>
            <p:cNvPr id="30" name="Picture 29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D22A3818-7194-49C1-B320-766C2F9F5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4283" y="8052658"/>
              <a:ext cx="1597765" cy="173122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241B220-7CF3-450A-8C6B-76A8D1DC1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7422" y="9875502"/>
              <a:ext cx="1546806" cy="16176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38ADD8B-699B-4CC8-BE13-59982E964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84228" y="9997993"/>
              <a:ext cx="1597765" cy="149514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9754C55-E101-4277-9019-47A018358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5817" y="11533242"/>
              <a:ext cx="1379889" cy="1449841"/>
            </a:xfrm>
            <a:prstGeom prst="rect">
              <a:avLst/>
            </a:prstGeom>
          </p:spPr>
        </p:pic>
        <p:pic>
          <p:nvPicPr>
            <p:cNvPr id="38" name="Picture 3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53D56CF-546B-4728-9436-7D677A95A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97426" y="11475236"/>
              <a:ext cx="1379889" cy="149514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32BD07B-585B-421C-A0C9-3697FD7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16973" y="11707253"/>
              <a:ext cx="1494785" cy="127583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A9B020B-848F-4B78-A4AE-D18D2BD68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16309" y="11533242"/>
              <a:ext cx="1554357" cy="144984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5FC67EC-F4D7-4949-8B70-1B2F4BAD4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94109" y="11363463"/>
              <a:ext cx="1494785" cy="161964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E6E905F-9E58-4E1C-B474-DFC2F959F473}"/>
              </a:ext>
            </a:extLst>
          </p:cNvPr>
          <p:cNvGrpSpPr/>
          <p:nvPr/>
        </p:nvGrpSpPr>
        <p:grpSpPr>
          <a:xfrm>
            <a:off x="1090950" y="966737"/>
            <a:ext cx="16118522" cy="2607903"/>
            <a:chOff x="1200702" y="234205"/>
            <a:chExt cx="7878723" cy="1266475"/>
          </a:xfrm>
        </p:grpSpPr>
        <p:pic>
          <p:nvPicPr>
            <p:cNvPr id="5" name="Picture 4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92E863A4-735E-425F-BEDB-5A3AD684D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54766" y="450855"/>
              <a:ext cx="1824659" cy="78916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6A52F9C-426F-4635-BE5F-AFB732ED4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66212" y="234205"/>
              <a:ext cx="1266475" cy="1266475"/>
            </a:xfrm>
            <a:prstGeom prst="rect">
              <a:avLst/>
            </a:prstGeom>
          </p:spPr>
        </p:pic>
        <p:pic>
          <p:nvPicPr>
            <p:cNvPr id="36" name="Picture 35" descr="A picture containing object&#10;&#10;Description generated with very high confidence">
              <a:extLst>
                <a:ext uri="{FF2B5EF4-FFF2-40B4-BE49-F238E27FC236}">
                  <a16:creationId xmlns:a16="http://schemas.microsoft.com/office/drawing/2014/main" id="{913F3A11-A20D-4E69-8386-0DD2DF4ED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24834" y="482159"/>
              <a:ext cx="1553596" cy="621438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6F03E04A-F10A-4098-8234-CD6292F72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00702" y="471414"/>
              <a:ext cx="1777120" cy="76860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C07903-92FA-474D-A0E2-D00439332243}"/>
              </a:ext>
            </a:extLst>
          </p:cNvPr>
          <p:cNvGrpSpPr/>
          <p:nvPr/>
        </p:nvGrpSpPr>
        <p:grpSpPr>
          <a:xfrm>
            <a:off x="462936" y="7580856"/>
            <a:ext cx="17481176" cy="305237"/>
            <a:chOff x="10866255" y="8448874"/>
            <a:chExt cx="2738812" cy="731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465C69-9D71-453B-AD37-BAC10CEE3F87}"/>
                </a:ext>
              </a:extLst>
            </p:cNvPr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91448" rtlCol="0" anchor="ctr"/>
            <a:lstStyle/>
            <a:p>
              <a:pPr algn="ctr"/>
              <a:endParaRPr lang="en-US" sz="2701" dirty="0">
                <a:latin typeface="Lato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C8B958-4DD7-4854-80BD-6F0A99891720}"/>
                </a:ext>
              </a:extLst>
            </p:cNvPr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91448" rtlCol="0" anchor="ctr"/>
            <a:lstStyle/>
            <a:p>
              <a:pPr algn="ctr"/>
              <a:endParaRPr lang="en-US" sz="2701" dirty="0">
                <a:latin typeface="Lato Ligh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57F56C-5DB3-474A-BDBB-DBFCB0715BF5}"/>
                </a:ext>
              </a:extLst>
            </p:cNvPr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91448" rtlCol="0" anchor="ctr"/>
            <a:lstStyle/>
            <a:p>
              <a:pPr algn="ctr"/>
              <a:endParaRPr lang="en-US" sz="2701" dirty="0">
                <a:latin typeface="Lato Ligh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D98FB9-58D7-41D0-99A5-F2B49085BA83}"/>
                </a:ext>
              </a:extLst>
            </p:cNvPr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91448" rtlCol="0" anchor="ctr"/>
            <a:lstStyle/>
            <a:p>
              <a:pPr algn="ctr"/>
              <a:endParaRPr lang="en-US" sz="2701" dirty="0">
                <a:latin typeface="Lato Ligh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4590B0-709D-40F3-940C-584371BCF2BB}"/>
                </a:ext>
              </a:extLst>
            </p:cNvPr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91448" rtlCol="0" anchor="ctr"/>
            <a:lstStyle/>
            <a:p>
              <a:pPr algn="ctr"/>
              <a:endParaRPr lang="en-US" sz="2701" dirty="0">
                <a:latin typeface="Lato Ligh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AACEEA-2004-4673-8017-845785D6056E}"/>
                </a:ext>
              </a:extLst>
            </p:cNvPr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95" tIns="91448" rIns="182895" bIns="91448" rtlCol="0" anchor="ctr"/>
            <a:lstStyle/>
            <a:p>
              <a:pPr algn="ctr"/>
              <a:endParaRPr lang="en-US" sz="2701" dirty="0"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496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-286870" y="402481"/>
            <a:ext cx="18574870" cy="1559722"/>
            <a:chOff x="5988388" y="483016"/>
            <a:chExt cx="12359700" cy="2079088"/>
          </a:xfrm>
        </p:grpSpPr>
        <p:sp>
          <p:nvSpPr>
            <p:cNvPr id="64" name="TextBox 63"/>
            <p:cNvSpPr txBox="1"/>
            <p:nvPr/>
          </p:nvSpPr>
          <p:spPr>
            <a:xfrm>
              <a:off x="5988388" y="483016"/>
              <a:ext cx="12359700" cy="1446607"/>
            </a:xfrm>
            <a:prstGeom prst="rect">
              <a:avLst/>
            </a:prstGeom>
            <a:noFill/>
          </p:spPr>
          <p:txBody>
            <a:bodyPr wrap="square" lIns="68584" tIns="34292" rIns="68584" bIns="34292" rtlCol="0">
              <a:spAutoFit/>
            </a:bodyPr>
            <a:lstStyle/>
            <a:p>
              <a:pPr algn="ctr"/>
              <a:r>
                <a:rPr lang="en-US" sz="66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ato Regular"/>
                  <a:cs typeface="Lato Regular"/>
                </a:rPr>
                <a:t>Recap from April Branch Meeting </a:t>
              </a:r>
              <a:endParaRPr lang="id-ID" sz="660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22" tIns="34263" rIns="68522" bIns="34263" rtlCol="0" anchor="ctr"/>
            <a:lstStyle/>
            <a:p>
              <a:pPr algn="ctr"/>
              <a:endParaRPr lang="en-US" sz="270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507905" y="2767777"/>
            <a:ext cx="7544004" cy="781769"/>
          </a:xfrm>
          <a:prstGeom prst="rect">
            <a:avLst/>
          </a:prstGeom>
          <a:noFill/>
        </p:spPr>
        <p:txBody>
          <a:bodyPr wrap="square" lIns="164607" tIns="82304" rIns="164607" bIns="82304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Lato Light"/>
                <a:ea typeface="Open Sans Light" panose="020B0306030504020204" pitchFamily="34" charset="0"/>
                <a:cs typeface="Lato Light"/>
              </a:rPr>
              <a:t>BOINZ – 5 Years in 5 Minutes</a:t>
            </a:r>
          </a:p>
        </p:txBody>
      </p:sp>
      <p:sp>
        <p:nvSpPr>
          <p:cNvPr id="113" name="Round Same Side Corner Rectangle 112"/>
          <p:cNvSpPr/>
          <p:nvPr/>
        </p:nvSpPr>
        <p:spPr>
          <a:xfrm rot="10800000" flipH="1">
            <a:off x="4298477" y="2768362"/>
            <a:ext cx="82294" cy="68537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800" dirty="0">
              <a:latin typeface="Lato Light"/>
            </a:endParaRPr>
          </a:p>
        </p:txBody>
      </p:sp>
      <p:sp>
        <p:nvSpPr>
          <p:cNvPr id="120" name="Round Same Side Corner Rectangle 119"/>
          <p:cNvSpPr/>
          <p:nvPr/>
        </p:nvSpPr>
        <p:spPr>
          <a:xfrm rot="10800000" flipH="1">
            <a:off x="4298477" y="2775468"/>
            <a:ext cx="82294" cy="68537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800" dirty="0">
              <a:latin typeface="Lato Light"/>
            </a:endParaRPr>
          </a:p>
        </p:txBody>
      </p:sp>
      <p:sp>
        <p:nvSpPr>
          <p:cNvPr id="88" name="Freeform 222"/>
          <p:cNvSpPr>
            <a:spLocks noEditPoints="1"/>
          </p:cNvSpPr>
          <p:nvPr/>
        </p:nvSpPr>
        <p:spPr bwMode="auto">
          <a:xfrm>
            <a:off x="3568462" y="2893345"/>
            <a:ext cx="485312" cy="487449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2800" dirty="0">
              <a:latin typeface="Lato Ligh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0EEEDD-198D-442E-89CD-BCD186AD7789}"/>
              </a:ext>
            </a:extLst>
          </p:cNvPr>
          <p:cNvSpPr txBox="1"/>
          <p:nvPr/>
        </p:nvSpPr>
        <p:spPr>
          <a:xfrm>
            <a:off x="4476783" y="4924960"/>
            <a:ext cx="7365694" cy="781769"/>
          </a:xfrm>
          <a:prstGeom prst="rect">
            <a:avLst/>
          </a:prstGeom>
          <a:noFill/>
        </p:spPr>
        <p:txBody>
          <a:bodyPr wrap="square" lIns="164607" tIns="82304" rIns="164607" bIns="82304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Lato Light"/>
                <a:ea typeface="Open Sans Light" panose="020B0306030504020204" pitchFamily="34" charset="0"/>
                <a:cs typeface="Lato Light"/>
              </a:rPr>
              <a:t>Vocational Education Reforms</a:t>
            </a:r>
          </a:p>
        </p:txBody>
      </p:sp>
      <p:sp>
        <p:nvSpPr>
          <p:cNvPr id="50" name="Round Same Side Corner Rectangle 119">
            <a:extLst>
              <a:ext uri="{FF2B5EF4-FFF2-40B4-BE49-F238E27FC236}">
                <a16:creationId xmlns:a16="http://schemas.microsoft.com/office/drawing/2014/main" id="{7C4173E8-EAC3-40FE-928C-14DAD2037D0E}"/>
              </a:ext>
            </a:extLst>
          </p:cNvPr>
          <p:cNvSpPr/>
          <p:nvPr/>
        </p:nvSpPr>
        <p:spPr>
          <a:xfrm rot="10800000" flipH="1">
            <a:off x="4298475" y="4958769"/>
            <a:ext cx="82294" cy="68537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800" dirty="0">
              <a:latin typeface="Lato Light"/>
            </a:endParaRPr>
          </a:p>
        </p:txBody>
      </p:sp>
      <p:sp>
        <p:nvSpPr>
          <p:cNvPr id="51" name="Freeform 222">
            <a:extLst>
              <a:ext uri="{FF2B5EF4-FFF2-40B4-BE49-F238E27FC236}">
                <a16:creationId xmlns:a16="http://schemas.microsoft.com/office/drawing/2014/main" id="{E9072394-EA81-4EE0-9B22-2B78C248D8FF}"/>
              </a:ext>
            </a:extLst>
          </p:cNvPr>
          <p:cNvSpPr>
            <a:spLocks noEditPoints="1"/>
          </p:cNvSpPr>
          <p:nvPr/>
        </p:nvSpPr>
        <p:spPr bwMode="auto">
          <a:xfrm>
            <a:off x="3568460" y="5016123"/>
            <a:ext cx="485312" cy="487449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2800" dirty="0">
              <a:latin typeface="Lato Light"/>
            </a:endParaRPr>
          </a:p>
        </p:txBody>
      </p:sp>
      <p:sp>
        <p:nvSpPr>
          <p:cNvPr id="43" name="Round Same Side Corner Rectangle 113">
            <a:extLst>
              <a:ext uri="{FF2B5EF4-FFF2-40B4-BE49-F238E27FC236}">
                <a16:creationId xmlns:a16="http://schemas.microsoft.com/office/drawing/2014/main" id="{163CC6A1-B006-4AB8-8B47-DC7D67BE9BC2}"/>
              </a:ext>
            </a:extLst>
          </p:cNvPr>
          <p:cNvSpPr/>
          <p:nvPr/>
        </p:nvSpPr>
        <p:spPr>
          <a:xfrm rot="10800000" flipH="1">
            <a:off x="4307444" y="3879571"/>
            <a:ext cx="82294" cy="68537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4607" tIns="82304" rIns="164607" bIns="82304" rtlCol="0" anchor="ctr"/>
          <a:lstStyle/>
          <a:p>
            <a:pPr algn="ctr"/>
            <a:endParaRPr lang="bg-BG" sz="2800" dirty="0">
              <a:latin typeface="Lato Light"/>
            </a:endParaRPr>
          </a:p>
        </p:txBody>
      </p:sp>
      <p:sp>
        <p:nvSpPr>
          <p:cNvPr id="47" name="Freeform 222">
            <a:extLst>
              <a:ext uri="{FF2B5EF4-FFF2-40B4-BE49-F238E27FC236}">
                <a16:creationId xmlns:a16="http://schemas.microsoft.com/office/drawing/2014/main" id="{58F023C9-16AB-4F03-BDEB-DA78E5B00965}"/>
              </a:ext>
            </a:extLst>
          </p:cNvPr>
          <p:cNvSpPr>
            <a:spLocks noEditPoints="1"/>
          </p:cNvSpPr>
          <p:nvPr/>
        </p:nvSpPr>
        <p:spPr bwMode="auto">
          <a:xfrm>
            <a:off x="3565071" y="3979858"/>
            <a:ext cx="485312" cy="487449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2800" dirty="0">
              <a:latin typeface="Lato Ligh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DF0DB8-8A58-4A31-B97E-8A4F87868DBC}"/>
              </a:ext>
            </a:extLst>
          </p:cNvPr>
          <p:cNvSpPr txBox="1"/>
          <p:nvPr/>
        </p:nvSpPr>
        <p:spPr>
          <a:xfrm>
            <a:off x="4476784" y="3807591"/>
            <a:ext cx="7365694" cy="781769"/>
          </a:xfrm>
          <a:prstGeom prst="rect">
            <a:avLst/>
          </a:prstGeom>
          <a:noFill/>
        </p:spPr>
        <p:txBody>
          <a:bodyPr wrap="square" lIns="164607" tIns="82304" rIns="164607" bIns="82304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Lato Light"/>
                <a:ea typeface="Open Sans Light" panose="020B0306030504020204" pitchFamily="34" charset="0"/>
                <a:cs typeface="Lato Light"/>
              </a:rPr>
              <a:t>Constitution Review</a:t>
            </a:r>
          </a:p>
        </p:txBody>
      </p:sp>
    </p:spTree>
    <p:extLst>
      <p:ext uri="{BB962C8B-B14F-4D97-AF65-F5344CB8AC3E}">
        <p14:creationId xmlns:p14="http://schemas.microsoft.com/office/powerpoint/2010/main" val="339767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3" grpId="0" animBg="1"/>
      <p:bldP spid="120" grpId="0" animBg="1"/>
      <p:bldP spid="88" grpId="0" animBg="1"/>
      <p:bldP spid="48" grpId="0"/>
      <p:bldP spid="50" grpId="0" animBg="1"/>
      <p:bldP spid="51" grpId="0" animBg="1"/>
      <p:bldP spid="43" grpId="0" animBg="1"/>
      <p:bldP spid="47" grpId="0" animBg="1"/>
      <p:bldP spid="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D87880FB-0B72-4A84-8468-9870DAD38E7D}"/>
              </a:ext>
            </a:extLst>
          </p:cNvPr>
          <p:cNvSpPr/>
          <p:nvPr/>
        </p:nvSpPr>
        <p:spPr>
          <a:xfrm>
            <a:off x="-24439" y="7565746"/>
            <a:ext cx="18288004" cy="6172699"/>
          </a:xfrm>
          <a:prstGeom prst="rect">
            <a:avLst/>
          </a:prstGeom>
          <a:solidFill>
            <a:srgbClr val="445469">
              <a:alpha val="8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5" tIns="91448" rIns="182895" bIns="91448" rtlCol="0" anchor="ctr"/>
          <a:lstStyle/>
          <a:p>
            <a:pPr algn="ctr"/>
            <a:endParaRPr lang="en-US" sz="2701" dirty="0">
              <a:latin typeface="Lato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4018" y="2091488"/>
            <a:ext cx="7683361" cy="2354101"/>
          </a:xfrm>
          <a:prstGeom prst="rect">
            <a:avLst/>
          </a:prstGeom>
          <a:solidFill>
            <a:srgbClr val="1EA185">
              <a:alpha val="8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en-US" sz="2701" dirty="0">
              <a:latin typeface="Lato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37380" y="2091488"/>
            <a:ext cx="7683361" cy="2354101"/>
          </a:xfrm>
          <a:prstGeom prst="rect">
            <a:avLst/>
          </a:prstGeom>
          <a:solidFill>
            <a:srgbClr val="9BBB5C">
              <a:alpha val="8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en-US" sz="2701" dirty="0">
              <a:latin typeface="Lato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4018" y="4445589"/>
            <a:ext cx="7683361" cy="2354101"/>
          </a:xfrm>
          <a:prstGeom prst="rect">
            <a:avLst/>
          </a:prstGeom>
          <a:solidFill>
            <a:srgbClr val="F29B26">
              <a:alpha val="8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en-US" sz="2701" dirty="0">
              <a:latin typeface="Lato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37380" y="4445589"/>
            <a:ext cx="7683361" cy="2354101"/>
          </a:xfrm>
          <a:prstGeom prst="rect">
            <a:avLst/>
          </a:prstGeom>
          <a:solidFill>
            <a:srgbClr val="BD392F">
              <a:alpha val="8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8" tIns="68584" rIns="137168" bIns="68584" rtlCol="0" anchor="ctr"/>
          <a:lstStyle/>
          <a:p>
            <a:pPr algn="ctr"/>
            <a:endParaRPr lang="en-US" sz="2701" dirty="0">
              <a:latin typeface="Lato Ligh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83885" y="2089901"/>
            <a:ext cx="4708564" cy="4709791"/>
          </a:xfrm>
          <a:prstGeom prst="ellipse">
            <a:avLst/>
          </a:prstGeom>
          <a:solidFill>
            <a:schemeClr val="bg1">
              <a:lumMod val="95000"/>
              <a:alpha val="3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6" tIns="91443" rIns="182886" bIns="91443" rtlCol="0" anchor="ctr"/>
          <a:lstStyle/>
          <a:p>
            <a:pPr algn="ctr"/>
            <a:endParaRPr lang="en-US" sz="2701" dirty="0">
              <a:latin typeface="Lato Light"/>
            </a:endParaRPr>
          </a:p>
        </p:txBody>
      </p:sp>
      <p:sp>
        <p:nvSpPr>
          <p:cNvPr id="16" name="Title 20"/>
          <p:cNvSpPr txBox="1">
            <a:spLocks/>
          </p:cNvSpPr>
          <p:nvPr/>
        </p:nvSpPr>
        <p:spPr>
          <a:xfrm>
            <a:off x="13268404" y="4516070"/>
            <a:ext cx="3849661" cy="21895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182886" tIns="91443" rIns="182886" bIns="9144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  <a:latin typeface="Lato Light"/>
                <a:cs typeface="Lato Light"/>
              </a:rPr>
              <a:t>MoST</a:t>
            </a:r>
            <a:r>
              <a:rPr lang="en-US" sz="1700" dirty="0">
                <a:solidFill>
                  <a:schemeClr val="bg1"/>
                </a:solidFill>
                <a:latin typeface="Lato Light"/>
                <a:cs typeface="Lato Light"/>
              </a:rPr>
              <a:t> CRM 2013-14</a:t>
            </a:r>
          </a:p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Lato Light"/>
                <a:cs typeface="Lato Light"/>
              </a:rPr>
              <a:t>Dept. Processes &amp; Procedures</a:t>
            </a:r>
          </a:p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Lato Light"/>
                <a:cs typeface="Lato Light"/>
              </a:rPr>
              <a:t>Health &amp; Safety Policies</a:t>
            </a:r>
          </a:p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Lato Light"/>
                <a:cs typeface="Lato Light"/>
              </a:rPr>
              <a:t>Credit Card Policy (Updated)</a:t>
            </a:r>
          </a:p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Lato Light"/>
                <a:cs typeface="Lato Light"/>
              </a:rPr>
              <a:t>Constitution Review (In progress)</a:t>
            </a:r>
          </a:p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Lato Light"/>
                <a:cs typeface="Lato Light"/>
              </a:rPr>
              <a:t>Policy Review (Next)</a:t>
            </a:r>
          </a:p>
        </p:txBody>
      </p:sp>
      <p:grpSp>
        <p:nvGrpSpPr>
          <p:cNvPr id="20" name="Group 4698"/>
          <p:cNvGrpSpPr>
            <a:grpSpLocks/>
          </p:cNvGrpSpPr>
          <p:nvPr/>
        </p:nvGrpSpPr>
        <p:grpSpPr bwMode="auto">
          <a:xfrm>
            <a:off x="9875007" y="5144868"/>
            <a:ext cx="993478" cy="973784"/>
            <a:chOff x="5427663" y="4046537"/>
            <a:chExt cx="395287" cy="3873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Freeform 418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  <a:gd name="T46" fmla="*/ 301 w 520"/>
                <a:gd name="T47" fmla="*/ 75 h 511"/>
                <a:gd name="T48" fmla="*/ 301 w 520"/>
                <a:gd name="T49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  <a:close/>
                  <a:moveTo>
                    <a:pt x="301" y="75"/>
                  </a:moveTo>
                  <a:lnTo>
                    <a:pt x="301" y="7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</a:endParaRPr>
            </a:p>
          </p:txBody>
        </p:sp>
        <p:sp>
          <p:nvSpPr>
            <p:cNvPr id="22" name="Freeform 419"/>
            <p:cNvSpPr>
              <a:spLocks noChangeArrowheads="1"/>
            </p:cNvSpPr>
            <p:nvPr/>
          </p:nvSpPr>
          <p:spPr bwMode="auto">
            <a:xfrm>
              <a:off x="5635625" y="4046537"/>
              <a:ext cx="187325" cy="184150"/>
            </a:xfrm>
            <a:custGeom>
              <a:avLst/>
              <a:gdLst>
                <a:gd name="T0" fmla="*/ 301 w 520"/>
                <a:gd name="T1" fmla="*/ 75 h 511"/>
                <a:gd name="T2" fmla="*/ 444 w 520"/>
                <a:gd name="T3" fmla="*/ 217 h 511"/>
                <a:gd name="T4" fmla="*/ 394 w 520"/>
                <a:gd name="T5" fmla="*/ 267 h 511"/>
                <a:gd name="T6" fmla="*/ 327 w 520"/>
                <a:gd name="T7" fmla="*/ 200 h 511"/>
                <a:gd name="T8" fmla="*/ 301 w 520"/>
                <a:gd name="T9" fmla="*/ 225 h 511"/>
                <a:gd name="T10" fmla="*/ 368 w 520"/>
                <a:gd name="T11" fmla="*/ 292 h 511"/>
                <a:gd name="T12" fmla="*/ 335 w 520"/>
                <a:gd name="T13" fmla="*/ 326 h 511"/>
                <a:gd name="T14" fmla="*/ 293 w 520"/>
                <a:gd name="T15" fmla="*/ 275 h 511"/>
                <a:gd name="T16" fmla="*/ 268 w 520"/>
                <a:gd name="T17" fmla="*/ 309 h 511"/>
                <a:gd name="T18" fmla="*/ 310 w 520"/>
                <a:gd name="T19" fmla="*/ 351 h 511"/>
                <a:gd name="T20" fmla="*/ 268 w 520"/>
                <a:gd name="T21" fmla="*/ 393 h 511"/>
                <a:gd name="T22" fmla="*/ 201 w 520"/>
                <a:gd name="T23" fmla="*/ 326 h 511"/>
                <a:gd name="T24" fmla="*/ 168 w 520"/>
                <a:gd name="T25" fmla="*/ 351 h 511"/>
                <a:gd name="T26" fmla="*/ 243 w 520"/>
                <a:gd name="T27" fmla="*/ 418 h 511"/>
                <a:gd name="T28" fmla="*/ 209 w 520"/>
                <a:gd name="T29" fmla="*/ 443 h 511"/>
                <a:gd name="T30" fmla="*/ 168 w 520"/>
                <a:gd name="T31" fmla="*/ 401 h 511"/>
                <a:gd name="T32" fmla="*/ 134 w 520"/>
                <a:gd name="T33" fmla="*/ 426 h 511"/>
                <a:gd name="T34" fmla="*/ 218 w 520"/>
                <a:gd name="T35" fmla="*/ 510 h 511"/>
                <a:gd name="T36" fmla="*/ 519 w 520"/>
                <a:gd name="T37" fmla="*/ 217 h 511"/>
                <a:gd name="T38" fmla="*/ 301 w 520"/>
                <a:gd name="T39" fmla="*/ 0 h 511"/>
                <a:gd name="T40" fmla="*/ 0 w 520"/>
                <a:gd name="T41" fmla="*/ 292 h 511"/>
                <a:gd name="T42" fmla="*/ 34 w 520"/>
                <a:gd name="T43" fmla="*/ 334 h 511"/>
                <a:gd name="T44" fmla="*/ 301 w 520"/>
                <a:gd name="T45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0" h="511">
                  <a:moveTo>
                    <a:pt x="301" y="75"/>
                  </a:moveTo>
                  <a:lnTo>
                    <a:pt x="444" y="217"/>
                  </a:lnTo>
                  <a:lnTo>
                    <a:pt x="394" y="267"/>
                  </a:lnTo>
                  <a:lnTo>
                    <a:pt x="327" y="200"/>
                  </a:lnTo>
                  <a:lnTo>
                    <a:pt x="301" y="225"/>
                  </a:lnTo>
                  <a:lnTo>
                    <a:pt x="368" y="292"/>
                  </a:lnTo>
                  <a:lnTo>
                    <a:pt x="335" y="326"/>
                  </a:lnTo>
                  <a:lnTo>
                    <a:pt x="293" y="275"/>
                  </a:lnTo>
                  <a:lnTo>
                    <a:pt x="268" y="309"/>
                  </a:lnTo>
                  <a:lnTo>
                    <a:pt x="310" y="351"/>
                  </a:lnTo>
                  <a:lnTo>
                    <a:pt x="268" y="393"/>
                  </a:lnTo>
                  <a:lnTo>
                    <a:pt x="201" y="326"/>
                  </a:lnTo>
                  <a:lnTo>
                    <a:pt x="168" y="351"/>
                  </a:lnTo>
                  <a:lnTo>
                    <a:pt x="243" y="418"/>
                  </a:lnTo>
                  <a:lnTo>
                    <a:pt x="209" y="443"/>
                  </a:lnTo>
                  <a:lnTo>
                    <a:pt x="168" y="401"/>
                  </a:lnTo>
                  <a:lnTo>
                    <a:pt x="134" y="426"/>
                  </a:lnTo>
                  <a:lnTo>
                    <a:pt x="218" y="510"/>
                  </a:lnTo>
                  <a:lnTo>
                    <a:pt x="519" y="217"/>
                  </a:lnTo>
                  <a:lnTo>
                    <a:pt x="301" y="0"/>
                  </a:lnTo>
                  <a:lnTo>
                    <a:pt x="0" y="292"/>
                  </a:lnTo>
                  <a:lnTo>
                    <a:pt x="34" y="334"/>
                  </a:lnTo>
                  <a:lnTo>
                    <a:pt x="301" y="75"/>
                  </a:ln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</a:endParaRPr>
            </a:p>
          </p:txBody>
        </p:sp>
        <p:sp>
          <p:nvSpPr>
            <p:cNvPr id="23" name="Freeform 420"/>
            <p:cNvSpPr>
              <a:spLocks noChangeArrowheads="1"/>
            </p:cNvSpPr>
            <p:nvPr/>
          </p:nvSpPr>
          <p:spPr bwMode="auto">
            <a:xfrm>
              <a:off x="5743575" y="40735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</a:endParaRPr>
            </a:p>
          </p:txBody>
        </p:sp>
        <p:sp>
          <p:nvSpPr>
            <p:cNvPr id="24" name="Freeform 421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  <a:gd name="T54" fmla="*/ 451 w 569"/>
                <a:gd name="T55" fmla="*/ 158 h 569"/>
                <a:gd name="T56" fmla="*/ 451 w 569"/>
                <a:gd name="T57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  <a:close/>
                  <a:moveTo>
                    <a:pt x="451" y="158"/>
                  </a:moveTo>
                  <a:lnTo>
                    <a:pt x="451" y="15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</a:endParaRPr>
            </a:p>
          </p:txBody>
        </p:sp>
        <p:sp>
          <p:nvSpPr>
            <p:cNvPr id="25" name="Freeform 422"/>
            <p:cNvSpPr>
              <a:spLocks noChangeArrowheads="1"/>
            </p:cNvSpPr>
            <p:nvPr/>
          </p:nvSpPr>
          <p:spPr bwMode="auto">
            <a:xfrm>
              <a:off x="5427663" y="4229099"/>
              <a:ext cx="204787" cy="204788"/>
            </a:xfrm>
            <a:custGeom>
              <a:avLst/>
              <a:gdLst>
                <a:gd name="T0" fmla="*/ 451 w 569"/>
                <a:gd name="T1" fmla="*/ 158 h 569"/>
                <a:gd name="T2" fmla="*/ 501 w 569"/>
                <a:gd name="T3" fmla="*/ 209 h 569"/>
                <a:gd name="T4" fmla="*/ 468 w 569"/>
                <a:gd name="T5" fmla="*/ 251 h 569"/>
                <a:gd name="T6" fmla="*/ 393 w 569"/>
                <a:gd name="T7" fmla="*/ 175 h 569"/>
                <a:gd name="T8" fmla="*/ 368 w 569"/>
                <a:gd name="T9" fmla="*/ 200 h 569"/>
                <a:gd name="T10" fmla="*/ 443 w 569"/>
                <a:gd name="T11" fmla="*/ 275 h 569"/>
                <a:gd name="T12" fmla="*/ 409 w 569"/>
                <a:gd name="T13" fmla="*/ 309 h 569"/>
                <a:gd name="T14" fmla="*/ 359 w 569"/>
                <a:gd name="T15" fmla="*/ 251 h 569"/>
                <a:gd name="T16" fmla="*/ 334 w 569"/>
                <a:gd name="T17" fmla="*/ 284 h 569"/>
                <a:gd name="T18" fmla="*/ 384 w 569"/>
                <a:gd name="T19" fmla="*/ 334 h 569"/>
                <a:gd name="T20" fmla="*/ 342 w 569"/>
                <a:gd name="T21" fmla="*/ 376 h 569"/>
                <a:gd name="T22" fmla="*/ 267 w 569"/>
                <a:gd name="T23" fmla="*/ 301 h 569"/>
                <a:gd name="T24" fmla="*/ 234 w 569"/>
                <a:gd name="T25" fmla="*/ 326 h 569"/>
                <a:gd name="T26" fmla="*/ 309 w 569"/>
                <a:gd name="T27" fmla="*/ 401 h 569"/>
                <a:gd name="T28" fmla="*/ 284 w 569"/>
                <a:gd name="T29" fmla="*/ 434 h 569"/>
                <a:gd name="T30" fmla="*/ 234 w 569"/>
                <a:gd name="T31" fmla="*/ 376 h 569"/>
                <a:gd name="T32" fmla="*/ 200 w 569"/>
                <a:gd name="T33" fmla="*/ 409 h 569"/>
                <a:gd name="T34" fmla="*/ 250 w 569"/>
                <a:gd name="T35" fmla="*/ 459 h 569"/>
                <a:gd name="T36" fmla="*/ 217 w 569"/>
                <a:gd name="T37" fmla="*/ 493 h 569"/>
                <a:gd name="T38" fmla="*/ 75 w 569"/>
                <a:gd name="T39" fmla="*/ 351 h 569"/>
                <a:gd name="T40" fmla="*/ 393 w 569"/>
                <a:gd name="T41" fmla="*/ 41 h 569"/>
                <a:gd name="T42" fmla="*/ 351 w 569"/>
                <a:gd name="T43" fmla="*/ 0 h 569"/>
                <a:gd name="T44" fmla="*/ 0 w 569"/>
                <a:gd name="T45" fmla="*/ 351 h 569"/>
                <a:gd name="T46" fmla="*/ 217 w 569"/>
                <a:gd name="T47" fmla="*/ 568 h 569"/>
                <a:gd name="T48" fmla="*/ 568 w 569"/>
                <a:gd name="T49" fmla="*/ 225 h 569"/>
                <a:gd name="T50" fmla="*/ 484 w 569"/>
                <a:gd name="T51" fmla="*/ 133 h 569"/>
                <a:gd name="T52" fmla="*/ 451 w 569"/>
                <a:gd name="T53" fmla="*/ 15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569">
                  <a:moveTo>
                    <a:pt x="451" y="158"/>
                  </a:moveTo>
                  <a:lnTo>
                    <a:pt x="501" y="209"/>
                  </a:lnTo>
                  <a:lnTo>
                    <a:pt x="468" y="251"/>
                  </a:lnTo>
                  <a:lnTo>
                    <a:pt x="393" y="175"/>
                  </a:lnTo>
                  <a:lnTo>
                    <a:pt x="368" y="200"/>
                  </a:lnTo>
                  <a:lnTo>
                    <a:pt x="443" y="275"/>
                  </a:lnTo>
                  <a:lnTo>
                    <a:pt x="409" y="309"/>
                  </a:lnTo>
                  <a:lnTo>
                    <a:pt x="359" y="251"/>
                  </a:lnTo>
                  <a:lnTo>
                    <a:pt x="334" y="284"/>
                  </a:lnTo>
                  <a:lnTo>
                    <a:pt x="384" y="334"/>
                  </a:lnTo>
                  <a:lnTo>
                    <a:pt x="342" y="376"/>
                  </a:lnTo>
                  <a:lnTo>
                    <a:pt x="267" y="301"/>
                  </a:lnTo>
                  <a:lnTo>
                    <a:pt x="234" y="326"/>
                  </a:lnTo>
                  <a:lnTo>
                    <a:pt x="309" y="401"/>
                  </a:lnTo>
                  <a:lnTo>
                    <a:pt x="284" y="434"/>
                  </a:lnTo>
                  <a:lnTo>
                    <a:pt x="234" y="376"/>
                  </a:lnTo>
                  <a:lnTo>
                    <a:pt x="200" y="409"/>
                  </a:lnTo>
                  <a:lnTo>
                    <a:pt x="250" y="459"/>
                  </a:lnTo>
                  <a:lnTo>
                    <a:pt x="217" y="493"/>
                  </a:lnTo>
                  <a:lnTo>
                    <a:pt x="75" y="351"/>
                  </a:lnTo>
                  <a:lnTo>
                    <a:pt x="393" y="41"/>
                  </a:lnTo>
                  <a:lnTo>
                    <a:pt x="351" y="0"/>
                  </a:lnTo>
                  <a:lnTo>
                    <a:pt x="0" y="351"/>
                  </a:lnTo>
                  <a:lnTo>
                    <a:pt x="217" y="568"/>
                  </a:lnTo>
                  <a:lnTo>
                    <a:pt x="568" y="225"/>
                  </a:lnTo>
                  <a:lnTo>
                    <a:pt x="484" y="133"/>
                  </a:lnTo>
                  <a:lnTo>
                    <a:pt x="451" y="158"/>
                  </a:ln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</a:endParaRPr>
            </a:p>
          </p:txBody>
        </p:sp>
        <p:sp>
          <p:nvSpPr>
            <p:cNvPr id="26" name="Freeform 423"/>
            <p:cNvSpPr>
              <a:spLocks noChangeArrowheads="1"/>
            </p:cNvSpPr>
            <p:nvPr/>
          </p:nvSpPr>
          <p:spPr bwMode="auto">
            <a:xfrm>
              <a:off x="5591175" y="4286249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</a:endParaRPr>
            </a:p>
          </p:txBody>
        </p:sp>
        <p:sp>
          <p:nvSpPr>
            <p:cNvPr id="27" name="Freeform 424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167 w 870"/>
                <a:gd name="T3" fmla="*/ 0 h 887"/>
                <a:gd name="T4" fmla="*/ 0 w 870"/>
                <a:gd name="T5" fmla="*/ 167 h 887"/>
                <a:gd name="T6" fmla="*/ 142 w 870"/>
                <a:gd name="T7" fmla="*/ 317 h 887"/>
                <a:gd name="T8" fmla="*/ 594 w 870"/>
                <a:gd name="T9" fmla="*/ 760 h 887"/>
                <a:gd name="T10" fmla="*/ 869 w 870"/>
                <a:gd name="T11" fmla="*/ 886 h 887"/>
                <a:gd name="T12" fmla="*/ 769 w 870"/>
                <a:gd name="T13" fmla="*/ 601 h 887"/>
                <a:gd name="T14" fmla="*/ 318 w 870"/>
                <a:gd name="T15" fmla="*/ 142 h 887"/>
                <a:gd name="T16" fmla="*/ 117 w 870"/>
                <a:gd name="T17" fmla="*/ 225 h 887"/>
                <a:gd name="T18" fmla="*/ 58 w 870"/>
                <a:gd name="T19" fmla="*/ 167 h 887"/>
                <a:gd name="T20" fmla="*/ 167 w 870"/>
                <a:gd name="T21" fmla="*/ 58 h 887"/>
                <a:gd name="T22" fmla="*/ 226 w 870"/>
                <a:gd name="T23" fmla="*/ 116 h 887"/>
                <a:gd name="T24" fmla="*/ 117 w 870"/>
                <a:gd name="T25" fmla="*/ 225 h 887"/>
                <a:gd name="T26" fmla="*/ 769 w 870"/>
                <a:gd name="T27" fmla="*/ 819 h 887"/>
                <a:gd name="T28" fmla="*/ 610 w 870"/>
                <a:gd name="T29" fmla="*/ 744 h 887"/>
                <a:gd name="T30" fmla="*/ 594 w 870"/>
                <a:gd name="T31" fmla="*/ 727 h 887"/>
                <a:gd name="T32" fmla="*/ 677 w 870"/>
                <a:gd name="T33" fmla="*/ 735 h 887"/>
                <a:gd name="T34" fmla="*/ 669 w 870"/>
                <a:gd name="T35" fmla="*/ 668 h 887"/>
                <a:gd name="T36" fmla="*/ 736 w 870"/>
                <a:gd name="T37" fmla="*/ 677 h 887"/>
                <a:gd name="T38" fmla="*/ 736 w 870"/>
                <a:gd name="T39" fmla="*/ 593 h 887"/>
                <a:gd name="T40" fmla="*/ 752 w 870"/>
                <a:gd name="T41" fmla="*/ 610 h 887"/>
                <a:gd name="T42" fmla="*/ 811 w 870"/>
                <a:gd name="T43" fmla="*/ 769 h 887"/>
                <a:gd name="T44" fmla="*/ 769 w 870"/>
                <a:gd name="T45" fmla="*/ 819 h 887"/>
                <a:gd name="T46" fmla="*/ 769 w 870"/>
                <a:gd name="T47" fmla="*/ 819 h 887"/>
                <a:gd name="T48" fmla="*/ 769 w 870"/>
                <a:gd name="T49" fmla="*/ 819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  <a:close/>
                  <a:moveTo>
                    <a:pt x="117" y="225"/>
                  </a:moveTo>
                  <a:lnTo>
                    <a:pt x="58" y="167"/>
                  </a:lnTo>
                  <a:lnTo>
                    <a:pt x="167" y="58"/>
                  </a:lnTo>
                  <a:lnTo>
                    <a:pt x="226" y="116"/>
                  </a:lnTo>
                  <a:lnTo>
                    <a:pt x="117" y="225"/>
                  </a:lnTo>
                  <a:close/>
                  <a:moveTo>
                    <a:pt x="769" y="819"/>
                  </a:moveTo>
                  <a:lnTo>
                    <a:pt x="610" y="744"/>
                  </a:lnTo>
                  <a:lnTo>
                    <a:pt x="594" y="727"/>
                  </a:lnTo>
                  <a:lnTo>
                    <a:pt x="677" y="735"/>
                  </a:lnTo>
                  <a:lnTo>
                    <a:pt x="669" y="668"/>
                  </a:lnTo>
                  <a:lnTo>
                    <a:pt x="736" y="677"/>
                  </a:lnTo>
                  <a:lnTo>
                    <a:pt x="736" y="593"/>
                  </a:lnTo>
                  <a:lnTo>
                    <a:pt x="752" y="610"/>
                  </a:lnTo>
                  <a:lnTo>
                    <a:pt x="811" y="769"/>
                  </a:lnTo>
                  <a:lnTo>
                    <a:pt x="769" y="819"/>
                  </a:lnTo>
                  <a:close/>
                  <a:moveTo>
                    <a:pt x="769" y="819"/>
                  </a:moveTo>
                  <a:lnTo>
                    <a:pt x="769" y="81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</a:endParaRPr>
            </a:p>
          </p:txBody>
        </p:sp>
        <p:sp>
          <p:nvSpPr>
            <p:cNvPr id="28" name="Freeform 425"/>
            <p:cNvSpPr>
              <a:spLocks noChangeArrowheads="1"/>
            </p:cNvSpPr>
            <p:nvPr/>
          </p:nvSpPr>
          <p:spPr bwMode="auto">
            <a:xfrm>
              <a:off x="5473700" y="4070349"/>
              <a:ext cx="312738" cy="319088"/>
            </a:xfrm>
            <a:custGeom>
              <a:avLst/>
              <a:gdLst>
                <a:gd name="T0" fmla="*/ 318 w 870"/>
                <a:gd name="T1" fmla="*/ 142 h 887"/>
                <a:gd name="T2" fmla="*/ 318 w 870"/>
                <a:gd name="T3" fmla="*/ 142 h 887"/>
                <a:gd name="T4" fmla="*/ 167 w 870"/>
                <a:gd name="T5" fmla="*/ 0 h 887"/>
                <a:gd name="T6" fmla="*/ 0 w 870"/>
                <a:gd name="T7" fmla="*/ 167 h 887"/>
                <a:gd name="T8" fmla="*/ 142 w 870"/>
                <a:gd name="T9" fmla="*/ 317 h 887"/>
                <a:gd name="T10" fmla="*/ 142 w 870"/>
                <a:gd name="T11" fmla="*/ 317 h 887"/>
                <a:gd name="T12" fmla="*/ 594 w 870"/>
                <a:gd name="T13" fmla="*/ 760 h 887"/>
                <a:gd name="T14" fmla="*/ 869 w 870"/>
                <a:gd name="T15" fmla="*/ 886 h 887"/>
                <a:gd name="T16" fmla="*/ 769 w 870"/>
                <a:gd name="T17" fmla="*/ 601 h 887"/>
                <a:gd name="T18" fmla="*/ 318 w 870"/>
                <a:gd name="T19" fmla="*/ 142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0" h="887">
                  <a:moveTo>
                    <a:pt x="318" y="142"/>
                  </a:moveTo>
                  <a:lnTo>
                    <a:pt x="318" y="142"/>
                  </a:lnTo>
                  <a:lnTo>
                    <a:pt x="167" y="0"/>
                  </a:lnTo>
                  <a:lnTo>
                    <a:pt x="0" y="167"/>
                  </a:lnTo>
                  <a:lnTo>
                    <a:pt x="142" y="317"/>
                  </a:lnTo>
                  <a:lnTo>
                    <a:pt x="142" y="317"/>
                  </a:lnTo>
                  <a:lnTo>
                    <a:pt x="594" y="760"/>
                  </a:lnTo>
                  <a:lnTo>
                    <a:pt x="869" y="886"/>
                  </a:lnTo>
                  <a:lnTo>
                    <a:pt x="769" y="601"/>
                  </a:lnTo>
                  <a:lnTo>
                    <a:pt x="318" y="142"/>
                  </a:ln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</a:endParaRPr>
            </a:p>
          </p:txBody>
        </p:sp>
        <p:sp>
          <p:nvSpPr>
            <p:cNvPr id="29" name="Freeform 426"/>
            <p:cNvSpPr>
              <a:spLocks noChangeArrowheads="1"/>
            </p:cNvSpPr>
            <p:nvPr/>
          </p:nvSpPr>
          <p:spPr bwMode="auto">
            <a:xfrm>
              <a:off x="5494338" y="4090987"/>
              <a:ext cx="60325" cy="60325"/>
            </a:xfrm>
            <a:custGeom>
              <a:avLst/>
              <a:gdLst>
                <a:gd name="T0" fmla="*/ 59 w 169"/>
                <a:gd name="T1" fmla="*/ 167 h 168"/>
                <a:gd name="T2" fmla="*/ 0 w 169"/>
                <a:gd name="T3" fmla="*/ 109 h 168"/>
                <a:gd name="T4" fmla="*/ 109 w 169"/>
                <a:gd name="T5" fmla="*/ 0 h 168"/>
                <a:gd name="T6" fmla="*/ 168 w 169"/>
                <a:gd name="T7" fmla="*/ 58 h 168"/>
                <a:gd name="T8" fmla="*/ 59 w 169"/>
                <a:gd name="T9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8">
                  <a:moveTo>
                    <a:pt x="59" y="167"/>
                  </a:moveTo>
                  <a:lnTo>
                    <a:pt x="0" y="109"/>
                  </a:lnTo>
                  <a:lnTo>
                    <a:pt x="109" y="0"/>
                  </a:lnTo>
                  <a:lnTo>
                    <a:pt x="168" y="58"/>
                  </a:lnTo>
                  <a:lnTo>
                    <a:pt x="59" y="167"/>
                  </a:ln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</a:endParaRPr>
            </a:p>
          </p:txBody>
        </p:sp>
        <p:sp>
          <p:nvSpPr>
            <p:cNvPr id="30" name="Freeform 427"/>
            <p:cNvSpPr>
              <a:spLocks noChangeArrowheads="1"/>
            </p:cNvSpPr>
            <p:nvPr/>
          </p:nvSpPr>
          <p:spPr bwMode="auto">
            <a:xfrm>
              <a:off x="5688013" y="4283074"/>
              <a:ext cx="77787" cy="80963"/>
            </a:xfrm>
            <a:custGeom>
              <a:avLst/>
              <a:gdLst>
                <a:gd name="T0" fmla="*/ 175 w 218"/>
                <a:gd name="T1" fmla="*/ 226 h 227"/>
                <a:gd name="T2" fmla="*/ 16 w 218"/>
                <a:gd name="T3" fmla="*/ 151 h 227"/>
                <a:gd name="T4" fmla="*/ 0 w 218"/>
                <a:gd name="T5" fmla="*/ 134 h 227"/>
                <a:gd name="T6" fmla="*/ 83 w 218"/>
                <a:gd name="T7" fmla="*/ 142 h 227"/>
                <a:gd name="T8" fmla="*/ 75 w 218"/>
                <a:gd name="T9" fmla="*/ 75 h 227"/>
                <a:gd name="T10" fmla="*/ 142 w 218"/>
                <a:gd name="T11" fmla="*/ 84 h 227"/>
                <a:gd name="T12" fmla="*/ 142 w 218"/>
                <a:gd name="T13" fmla="*/ 0 h 227"/>
                <a:gd name="T14" fmla="*/ 158 w 218"/>
                <a:gd name="T15" fmla="*/ 17 h 227"/>
                <a:gd name="T16" fmla="*/ 217 w 218"/>
                <a:gd name="T17" fmla="*/ 176 h 227"/>
                <a:gd name="T18" fmla="*/ 175 w 218"/>
                <a:gd name="T19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27">
                  <a:moveTo>
                    <a:pt x="175" y="226"/>
                  </a:moveTo>
                  <a:lnTo>
                    <a:pt x="16" y="151"/>
                  </a:lnTo>
                  <a:lnTo>
                    <a:pt x="0" y="134"/>
                  </a:lnTo>
                  <a:lnTo>
                    <a:pt x="83" y="142"/>
                  </a:lnTo>
                  <a:lnTo>
                    <a:pt x="75" y="75"/>
                  </a:lnTo>
                  <a:lnTo>
                    <a:pt x="142" y="84"/>
                  </a:lnTo>
                  <a:lnTo>
                    <a:pt x="142" y="0"/>
                  </a:lnTo>
                  <a:lnTo>
                    <a:pt x="158" y="17"/>
                  </a:lnTo>
                  <a:lnTo>
                    <a:pt x="217" y="176"/>
                  </a:lnTo>
                  <a:lnTo>
                    <a:pt x="175" y="226"/>
                  </a:ln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</a:endParaRPr>
            </a:p>
          </p:txBody>
        </p:sp>
        <p:sp>
          <p:nvSpPr>
            <p:cNvPr id="31" name="Freeform 428"/>
            <p:cNvSpPr>
              <a:spLocks noChangeArrowheads="1"/>
            </p:cNvSpPr>
            <p:nvPr/>
          </p:nvSpPr>
          <p:spPr bwMode="auto">
            <a:xfrm>
              <a:off x="5749925" y="436562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503879" y="191068"/>
            <a:ext cx="9272190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BOINZ</a:t>
            </a:r>
            <a:endParaRPr lang="id-ID" sz="6602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572881" y="1682193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4783588" y="1055160"/>
            <a:ext cx="8743666" cy="629501"/>
          </a:xfrm>
          <a:prstGeom prst="rect">
            <a:avLst/>
          </a:prstGeom>
        </p:spPr>
        <p:txBody>
          <a:bodyPr vert="horz" lIns="163160" tIns="81580" rIns="163160" bIns="81580" rtlCol="0">
            <a:normAutofit fontScale="92500" lnSpcReduction="10000"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5 Years in 5 Minutes</a:t>
            </a:r>
          </a:p>
        </p:txBody>
      </p:sp>
      <p:sp>
        <p:nvSpPr>
          <p:cNvPr id="36" name="AutoShape 82">
            <a:extLst>
              <a:ext uri="{FF2B5EF4-FFF2-40B4-BE49-F238E27FC236}">
                <a16:creationId xmlns:a16="http://schemas.microsoft.com/office/drawing/2014/main" id="{9C1E19AC-521D-42A5-9FE5-5F81583190B4}"/>
              </a:ext>
            </a:extLst>
          </p:cNvPr>
          <p:cNvSpPr>
            <a:spLocks/>
          </p:cNvSpPr>
          <p:nvPr/>
        </p:nvSpPr>
        <p:spPr bwMode="auto">
          <a:xfrm>
            <a:off x="8061569" y="2857543"/>
            <a:ext cx="917207" cy="8157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6203" tIns="76203" rIns="76203" bIns="76203" anchor="ctr"/>
          <a:lstStyle/>
          <a:p>
            <a:pPr defTabSz="685812">
              <a:defRPr/>
            </a:pPr>
            <a:endParaRPr lang="es-ES" sz="4351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8C01CA-39DD-4D85-B26F-2771061E142C}"/>
              </a:ext>
            </a:extLst>
          </p:cNvPr>
          <p:cNvSpPr txBox="1"/>
          <p:nvPr/>
        </p:nvSpPr>
        <p:spPr>
          <a:xfrm>
            <a:off x="7714693" y="3750827"/>
            <a:ext cx="1568226" cy="5539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182846" tIns="91422" rIns="182846" bIns="91422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STAFF</a:t>
            </a:r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94089E21-FA2D-406E-8227-23201410500E}"/>
              </a:ext>
            </a:extLst>
          </p:cNvPr>
          <p:cNvSpPr txBox="1">
            <a:spLocks/>
          </p:cNvSpPr>
          <p:nvPr/>
        </p:nvSpPr>
        <p:spPr>
          <a:xfrm>
            <a:off x="1916225" y="2084641"/>
            <a:ext cx="5108130" cy="24275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182886" tIns="91443" rIns="182886" bIns="9144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Light"/>
                <a:cs typeface="Lato Light"/>
              </a:rPr>
              <a:t>2013 = 4 staff</a:t>
            </a:r>
          </a:p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Light"/>
                <a:cs typeface="Lato Light"/>
              </a:rPr>
              <a:t>2015 Restructure</a:t>
            </a:r>
          </a:p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Light"/>
                <a:cs typeface="Lato Light"/>
              </a:rPr>
              <a:t>2018 = 8 staff</a:t>
            </a:r>
          </a:p>
          <a:p>
            <a:pPr marL="896915" lvl="1" indent="-44925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 Light"/>
                <a:cs typeface="Lato Light"/>
              </a:rPr>
              <a:t>Turn Over</a:t>
            </a:r>
          </a:p>
          <a:p>
            <a:pPr marL="896915" lvl="1" indent="-44925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 Light"/>
                <a:cs typeface="Lato Light"/>
              </a:rPr>
              <a:t>Skill Shortages</a:t>
            </a:r>
          </a:p>
          <a:p>
            <a:pPr marL="896915" lvl="1" indent="-44925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 Light"/>
                <a:cs typeface="Lato Light"/>
              </a:rPr>
              <a:t>Increasing Costs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40" name="Freeform 74">
            <a:extLst>
              <a:ext uri="{FF2B5EF4-FFF2-40B4-BE49-F238E27FC236}">
                <a16:creationId xmlns:a16="http://schemas.microsoft.com/office/drawing/2014/main" id="{C8887444-350C-4E79-A8F9-2AE9B0B35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665" y="2818790"/>
            <a:ext cx="1081758" cy="893285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 sz="2701" dirty="0">
              <a:latin typeface="Lato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448A9E-FE0A-4E2D-AEEB-DFF1C9B187B3}"/>
              </a:ext>
            </a:extLst>
          </p:cNvPr>
          <p:cNvSpPr txBox="1"/>
          <p:nvPr/>
        </p:nvSpPr>
        <p:spPr>
          <a:xfrm>
            <a:off x="9536434" y="3740785"/>
            <a:ext cx="1818219" cy="5539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182846" tIns="91422" rIns="182846" bIns="91422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BUILDING</a:t>
            </a:r>
          </a:p>
        </p:txBody>
      </p:sp>
      <p:sp>
        <p:nvSpPr>
          <p:cNvPr id="42" name="Title 20">
            <a:extLst>
              <a:ext uri="{FF2B5EF4-FFF2-40B4-BE49-F238E27FC236}">
                <a16:creationId xmlns:a16="http://schemas.microsoft.com/office/drawing/2014/main" id="{C93781CB-5A95-4235-BBC4-2677CB21689E}"/>
              </a:ext>
            </a:extLst>
          </p:cNvPr>
          <p:cNvSpPr txBox="1">
            <a:spLocks/>
          </p:cNvSpPr>
          <p:nvPr/>
        </p:nvSpPr>
        <p:spPr>
          <a:xfrm>
            <a:off x="13279055" y="2468373"/>
            <a:ext cx="3591710" cy="17031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182886" tIns="91443" rIns="182886" bIns="9144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Light"/>
                <a:cs typeface="Lato Light"/>
              </a:rPr>
              <a:t>2015 Renew Lease</a:t>
            </a:r>
          </a:p>
          <a:p>
            <a:pPr marL="896915" lvl="1" indent="-44925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 Light"/>
                <a:cs typeface="Lato Light"/>
              </a:rPr>
              <a:t>Lease expires Oct 2023</a:t>
            </a:r>
          </a:p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Light"/>
                <a:cs typeface="Lato Light"/>
              </a:rPr>
              <a:t>2015/16 Office Expansion &amp; Refurb</a:t>
            </a:r>
            <a:endParaRPr lang="en-US" sz="18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E35274-FCEC-4D05-BFA2-A1D676A5E3DE}"/>
              </a:ext>
            </a:extLst>
          </p:cNvPr>
          <p:cNvGrpSpPr/>
          <p:nvPr/>
        </p:nvGrpSpPr>
        <p:grpSpPr>
          <a:xfrm>
            <a:off x="8002101" y="5213784"/>
            <a:ext cx="1106301" cy="936287"/>
            <a:chOff x="3382089" y="2405487"/>
            <a:chExt cx="459775" cy="38003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4" name="Freeform 184">
              <a:extLst>
                <a:ext uri="{FF2B5EF4-FFF2-40B4-BE49-F238E27FC236}">
                  <a16:creationId xmlns:a16="http://schemas.microsoft.com/office/drawing/2014/main" id="{E5BB5BE7-CB80-48ED-89CE-529F448CD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089" y="2405487"/>
              <a:ext cx="405480" cy="380032"/>
            </a:xfrm>
            <a:custGeom>
              <a:avLst/>
              <a:gdLst>
                <a:gd name="T0" fmla="*/ 961 w 1054"/>
                <a:gd name="T1" fmla="*/ 961 h 987"/>
                <a:gd name="T2" fmla="*/ 953 w 1054"/>
                <a:gd name="T3" fmla="*/ 903 h 987"/>
                <a:gd name="T4" fmla="*/ 953 w 1054"/>
                <a:gd name="T5" fmla="*/ 961 h 987"/>
                <a:gd name="T6" fmla="*/ 853 w 1054"/>
                <a:gd name="T7" fmla="*/ 911 h 987"/>
                <a:gd name="T8" fmla="*/ 844 w 1054"/>
                <a:gd name="T9" fmla="*/ 911 h 987"/>
                <a:gd name="T10" fmla="*/ 752 w 1054"/>
                <a:gd name="T11" fmla="*/ 961 h 987"/>
                <a:gd name="T12" fmla="*/ 744 w 1054"/>
                <a:gd name="T13" fmla="*/ 903 h 987"/>
                <a:gd name="T14" fmla="*/ 744 w 1054"/>
                <a:gd name="T15" fmla="*/ 961 h 987"/>
                <a:gd name="T16" fmla="*/ 644 w 1054"/>
                <a:gd name="T17" fmla="*/ 911 h 987"/>
                <a:gd name="T18" fmla="*/ 635 w 1054"/>
                <a:gd name="T19" fmla="*/ 911 h 987"/>
                <a:gd name="T20" fmla="*/ 543 w 1054"/>
                <a:gd name="T21" fmla="*/ 961 h 987"/>
                <a:gd name="T22" fmla="*/ 535 w 1054"/>
                <a:gd name="T23" fmla="*/ 903 h 987"/>
                <a:gd name="T24" fmla="*/ 535 w 1054"/>
                <a:gd name="T25" fmla="*/ 961 h 987"/>
                <a:gd name="T26" fmla="*/ 443 w 1054"/>
                <a:gd name="T27" fmla="*/ 911 h 987"/>
                <a:gd name="T28" fmla="*/ 426 w 1054"/>
                <a:gd name="T29" fmla="*/ 911 h 987"/>
                <a:gd name="T30" fmla="*/ 334 w 1054"/>
                <a:gd name="T31" fmla="*/ 961 h 987"/>
                <a:gd name="T32" fmla="*/ 326 w 1054"/>
                <a:gd name="T33" fmla="*/ 903 h 987"/>
                <a:gd name="T34" fmla="*/ 326 w 1054"/>
                <a:gd name="T35" fmla="*/ 961 h 987"/>
                <a:gd name="T36" fmla="*/ 234 w 1054"/>
                <a:gd name="T37" fmla="*/ 911 h 987"/>
                <a:gd name="T38" fmla="*/ 217 w 1054"/>
                <a:gd name="T39" fmla="*/ 911 h 987"/>
                <a:gd name="T40" fmla="*/ 33 w 1054"/>
                <a:gd name="T41" fmla="*/ 961 h 987"/>
                <a:gd name="T42" fmla="*/ 75 w 1054"/>
                <a:gd name="T43" fmla="*/ 844 h 987"/>
                <a:gd name="T44" fmla="*/ 75 w 1054"/>
                <a:gd name="T45" fmla="*/ 827 h 987"/>
                <a:gd name="T46" fmla="*/ 33 w 1054"/>
                <a:gd name="T47" fmla="*/ 735 h 987"/>
                <a:gd name="T48" fmla="*/ 75 w 1054"/>
                <a:gd name="T49" fmla="*/ 727 h 987"/>
                <a:gd name="T50" fmla="*/ 33 w 1054"/>
                <a:gd name="T51" fmla="*/ 635 h 987"/>
                <a:gd name="T52" fmla="*/ 75 w 1054"/>
                <a:gd name="T53" fmla="*/ 627 h 987"/>
                <a:gd name="T54" fmla="*/ 33 w 1054"/>
                <a:gd name="T55" fmla="*/ 618 h 987"/>
                <a:gd name="T56" fmla="*/ 75 w 1054"/>
                <a:gd name="T57" fmla="*/ 526 h 987"/>
                <a:gd name="T58" fmla="*/ 33 w 1054"/>
                <a:gd name="T59" fmla="*/ 518 h 987"/>
                <a:gd name="T60" fmla="*/ 75 w 1054"/>
                <a:gd name="T61" fmla="*/ 426 h 987"/>
                <a:gd name="T62" fmla="*/ 33 w 1054"/>
                <a:gd name="T63" fmla="*/ 418 h 987"/>
                <a:gd name="T64" fmla="*/ 75 w 1054"/>
                <a:gd name="T65" fmla="*/ 317 h 987"/>
                <a:gd name="T66" fmla="*/ 33 w 1054"/>
                <a:gd name="T67" fmla="*/ 309 h 987"/>
                <a:gd name="T68" fmla="*/ 75 w 1054"/>
                <a:gd name="T69" fmla="*/ 217 h 987"/>
                <a:gd name="T70" fmla="*/ 33 w 1054"/>
                <a:gd name="T71" fmla="*/ 209 h 987"/>
                <a:gd name="T72" fmla="*/ 75 w 1054"/>
                <a:gd name="T73" fmla="*/ 108 h 987"/>
                <a:gd name="T74" fmla="*/ 33 w 1054"/>
                <a:gd name="T75" fmla="*/ 100 h 987"/>
                <a:gd name="T76" fmla="*/ 17 w 1054"/>
                <a:gd name="T77" fmla="*/ 0 h 987"/>
                <a:gd name="T78" fmla="*/ 0 w 1054"/>
                <a:gd name="T79" fmla="*/ 978 h 987"/>
                <a:gd name="T80" fmla="*/ 1036 w 1054"/>
                <a:gd name="T81" fmla="*/ 986 h 987"/>
                <a:gd name="T82" fmla="*/ 1036 w 1054"/>
                <a:gd name="T83" fmla="*/ 961 h 987"/>
                <a:gd name="T84" fmla="*/ 1036 w 1054"/>
                <a:gd name="T85" fmla="*/ 961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4" h="987">
                  <a:moveTo>
                    <a:pt x="1036" y="961"/>
                  </a:moveTo>
                  <a:cubicBezTo>
                    <a:pt x="961" y="961"/>
                    <a:pt x="961" y="961"/>
                    <a:pt x="961" y="961"/>
                  </a:cubicBezTo>
                  <a:cubicBezTo>
                    <a:pt x="961" y="911"/>
                    <a:pt x="961" y="911"/>
                    <a:pt x="961" y="911"/>
                  </a:cubicBezTo>
                  <a:cubicBezTo>
                    <a:pt x="961" y="903"/>
                    <a:pt x="961" y="903"/>
                    <a:pt x="953" y="903"/>
                  </a:cubicBezTo>
                  <a:lnTo>
                    <a:pt x="953" y="911"/>
                  </a:lnTo>
                  <a:cubicBezTo>
                    <a:pt x="953" y="961"/>
                    <a:pt x="953" y="961"/>
                    <a:pt x="953" y="961"/>
                  </a:cubicBezTo>
                  <a:cubicBezTo>
                    <a:pt x="853" y="961"/>
                    <a:pt x="853" y="961"/>
                    <a:pt x="853" y="961"/>
                  </a:cubicBezTo>
                  <a:cubicBezTo>
                    <a:pt x="853" y="911"/>
                    <a:pt x="853" y="911"/>
                    <a:pt x="853" y="911"/>
                  </a:cubicBezTo>
                  <a:cubicBezTo>
                    <a:pt x="853" y="903"/>
                    <a:pt x="853" y="903"/>
                    <a:pt x="853" y="903"/>
                  </a:cubicBezTo>
                  <a:cubicBezTo>
                    <a:pt x="844" y="903"/>
                    <a:pt x="844" y="903"/>
                    <a:pt x="844" y="911"/>
                  </a:cubicBezTo>
                  <a:cubicBezTo>
                    <a:pt x="844" y="961"/>
                    <a:pt x="844" y="961"/>
                    <a:pt x="844" y="961"/>
                  </a:cubicBezTo>
                  <a:cubicBezTo>
                    <a:pt x="752" y="961"/>
                    <a:pt x="752" y="961"/>
                    <a:pt x="752" y="961"/>
                  </a:cubicBezTo>
                  <a:cubicBezTo>
                    <a:pt x="752" y="911"/>
                    <a:pt x="752" y="911"/>
                    <a:pt x="752" y="911"/>
                  </a:cubicBezTo>
                  <a:cubicBezTo>
                    <a:pt x="752" y="903"/>
                    <a:pt x="752" y="903"/>
                    <a:pt x="744" y="903"/>
                  </a:cubicBezTo>
                  <a:lnTo>
                    <a:pt x="744" y="911"/>
                  </a:lnTo>
                  <a:cubicBezTo>
                    <a:pt x="744" y="961"/>
                    <a:pt x="744" y="961"/>
                    <a:pt x="744" y="961"/>
                  </a:cubicBezTo>
                  <a:cubicBezTo>
                    <a:pt x="644" y="961"/>
                    <a:pt x="644" y="961"/>
                    <a:pt x="644" y="961"/>
                  </a:cubicBezTo>
                  <a:cubicBezTo>
                    <a:pt x="644" y="911"/>
                    <a:pt x="644" y="911"/>
                    <a:pt x="644" y="911"/>
                  </a:cubicBezTo>
                  <a:cubicBezTo>
                    <a:pt x="644" y="903"/>
                    <a:pt x="644" y="903"/>
                    <a:pt x="644" y="903"/>
                  </a:cubicBezTo>
                  <a:cubicBezTo>
                    <a:pt x="635" y="903"/>
                    <a:pt x="635" y="903"/>
                    <a:pt x="635" y="911"/>
                  </a:cubicBezTo>
                  <a:cubicBezTo>
                    <a:pt x="635" y="961"/>
                    <a:pt x="635" y="961"/>
                    <a:pt x="635" y="961"/>
                  </a:cubicBezTo>
                  <a:cubicBezTo>
                    <a:pt x="543" y="961"/>
                    <a:pt x="543" y="961"/>
                    <a:pt x="543" y="961"/>
                  </a:cubicBezTo>
                  <a:cubicBezTo>
                    <a:pt x="543" y="911"/>
                    <a:pt x="543" y="911"/>
                    <a:pt x="543" y="911"/>
                  </a:cubicBezTo>
                  <a:cubicBezTo>
                    <a:pt x="543" y="903"/>
                    <a:pt x="543" y="903"/>
                    <a:pt x="535" y="903"/>
                  </a:cubicBezTo>
                  <a:lnTo>
                    <a:pt x="535" y="911"/>
                  </a:lnTo>
                  <a:cubicBezTo>
                    <a:pt x="535" y="961"/>
                    <a:pt x="535" y="961"/>
                    <a:pt x="535" y="961"/>
                  </a:cubicBezTo>
                  <a:cubicBezTo>
                    <a:pt x="443" y="961"/>
                    <a:pt x="443" y="961"/>
                    <a:pt x="443" y="961"/>
                  </a:cubicBezTo>
                  <a:cubicBezTo>
                    <a:pt x="443" y="911"/>
                    <a:pt x="443" y="911"/>
                    <a:pt x="443" y="911"/>
                  </a:cubicBezTo>
                  <a:cubicBezTo>
                    <a:pt x="443" y="903"/>
                    <a:pt x="434" y="903"/>
                    <a:pt x="434" y="903"/>
                  </a:cubicBezTo>
                  <a:cubicBezTo>
                    <a:pt x="434" y="903"/>
                    <a:pt x="426" y="903"/>
                    <a:pt x="426" y="911"/>
                  </a:cubicBezTo>
                  <a:cubicBezTo>
                    <a:pt x="426" y="961"/>
                    <a:pt x="426" y="961"/>
                    <a:pt x="426" y="961"/>
                  </a:cubicBezTo>
                  <a:cubicBezTo>
                    <a:pt x="334" y="961"/>
                    <a:pt x="334" y="961"/>
                    <a:pt x="334" y="961"/>
                  </a:cubicBezTo>
                  <a:cubicBezTo>
                    <a:pt x="334" y="911"/>
                    <a:pt x="334" y="911"/>
                    <a:pt x="334" y="911"/>
                  </a:cubicBezTo>
                  <a:cubicBezTo>
                    <a:pt x="334" y="903"/>
                    <a:pt x="334" y="903"/>
                    <a:pt x="326" y="903"/>
                  </a:cubicBezTo>
                  <a:lnTo>
                    <a:pt x="326" y="911"/>
                  </a:lnTo>
                  <a:cubicBezTo>
                    <a:pt x="326" y="961"/>
                    <a:pt x="326" y="961"/>
                    <a:pt x="326" y="961"/>
                  </a:cubicBezTo>
                  <a:cubicBezTo>
                    <a:pt x="234" y="961"/>
                    <a:pt x="234" y="961"/>
                    <a:pt x="234" y="961"/>
                  </a:cubicBezTo>
                  <a:cubicBezTo>
                    <a:pt x="234" y="911"/>
                    <a:pt x="234" y="911"/>
                    <a:pt x="234" y="911"/>
                  </a:cubicBezTo>
                  <a:cubicBezTo>
                    <a:pt x="234" y="903"/>
                    <a:pt x="226" y="903"/>
                    <a:pt x="226" y="903"/>
                  </a:cubicBezTo>
                  <a:cubicBezTo>
                    <a:pt x="226" y="903"/>
                    <a:pt x="217" y="903"/>
                    <a:pt x="217" y="911"/>
                  </a:cubicBezTo>
                  <a:cubicBezTo>
                    <a:pt x="217" y="961"/>
                    <a:pt x="217" y="961"/>
                    <a:pt x="217" y="961"/>
                  </a:cubicBezTo>
                  <a:cubicBezTo>
                    <a:pt x="33" y="961"/>
                    <a:pt x="33" y="961"/>
                    <a:pt x="33" y="961"/>
                  </a:cubicBezTo>
                  <a:cubicBezTo>
                    <a:pt x="33" y="844"/>
                    <a:pt x="33" y="844"/>
                    <a:pt x="33" y="844"/>
                  </a:cubicBezTo>
                  <a:cubicBezTo>
                    <a:pt x="75" y="844"/>
                    <a:pt x="75" y="844"/>
                    <a:pt x="75" y="844"/>
                  </a:cubicBezTo>
                  <a:lnTo>
                    <a:pt x="75" y="836"/>
                  </a:lnTo>
                  <a:lnTo>
                    <a:pt x="75" y="827"/>
                  </a:lnTo>
                  <a:cubicBezTo>
                    <a:pt x="33" y="827"/>
                    <a:pt x="33" y="827"/>
                    <a:pt x="33" y="827"/>
                  </a:cubicBezTo>
                  <a:cubicBezTo>
                    <a:pt x="33" y="735"/>
                    <a:pt x="33" y="735"/>
                    <a:pt x="33" y="735"/>
                  </a:cubicBezTo>
                  <a:cubicBezTo>
                    <a:pt x="75" y="735"/>
                    <a:pt x="75" y="735"/>
                    <a:pt x="75" y="735"/>
                  </a:cubicBezTo>
                  <a:cubicBezTo>
                    <a:pt x="75" y="727"/>
                    <a:pt x="75" y="727"/>
                    <a:pt x="75" y="727"/>
                  </a:cubicBezTo>
                  <a:cubicBezTo>
                    <a:pt x="33" y="727"/>
                    <a:pt x="33" y="727"/>
                    <a:pt x="33" y="727"/>
                  </a:cubicBezTo>
                  <a:cubicBezTo>
                    <a:pt x="33" y="635"/>
                    <a:pt x="33" y="635"/>
                    <a:pt x="33" y="635"/>
                  </a:cubicBezTo>
                  <a:cubicBezTo>
                    <a:pt x="75" y="635"/>
                    <a:pt x="75" y="635"/>
                    <a:pt x="75" y="635"/>
                  </a:cubicBezTo>
                  <a:lnTo>
                    <a:pt x="75" y="627"/>
                  </a:lnTo>
                  <a:lnTo>
                    <a:pt x="75" y="618"/>
                  </a:lnTo>
                  <a:cubicBezTo>
                    <a:pt x="33" y="618"/>
                    <a:pt x="33" y="618"/>
                    <a:pt x="33" y="618"/>
                  </a:cubicBezTo>
                  <a:cubicBezTo>
                    <a:pt x="33" y="526"/>
                    <a:pt x="33" y="526"/>
                    <a:pt x="33" y="526"/>
                  </a:cubicBezTo>
                  <a:cubicBezTo>
                    <a:pt x="75" y="526"/>
                    <a:pt x="75" y="526"/>
                    <a:pt x="75" y="526"/>
                  </a:cubicBezTo>
                  <a:cubicBezTo>
                    <a:pt x="75" y="518"/>
                    <a:pt x="75" y="518"/>
                    <a:pt x="75" y="518"/>
                  </a:cubicBezTo>
                  <a:cubicBezTo>
                    <a:pt x="33" y="518"/>
                    <a:pt x="33" y="518"/>
                    <a:pt x="33" y="518"/>
                  </a:cubicBezTo>
                  <a:cubicBezTo>
                    <a:pt x="33" y="426"/>
                    <a:pt x="33" y="426"/>
                    <a:pt x="33" y="426"/>
                  </a:cubicBezTo>
                  <a:cubicBezTo>
                    <a:pt x="75" y="426"/>
                    <a:pt x="75" y="426"/>
                    <a:pt x="75" y="426"/>
                  </a:cubicBezTo>
                  <a:lnTo>
                    <a:pt x="75" y="418"/>
                  </a:lnTo>
                  <a:cubicBezTo>
                    <a:pt x="33" y="418"/>
                    <a:pt x="33" y="418"/>
                    <a:pt x="33" y="418"/>
                  </a:cubicBezTo>
                  <a:cubicBezTo>
                    <a:pt x="33" y="317"/>
                    <a:pt x="33" y="317"/>
                    <a:pt x="33" y="317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5" y="309"/>
                    <a:pt x="75" y="309"/>
                    <a:pt x="75" y="309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75" y="217"/>
                    <a:pt x="75" y="217"/>
                    <a:pt x="75" y="217"/>
                  </a:cubicBezTo>
                  <a:lnTo>
                    <a:pt x="75" y="209"/>
                  </a:lnTo>
                  <a:cubicBezTo>
                    <a:pt x="33" y="209"/>
                    <a:pt x="33" y="209"/>
                    <a:pt x="33" y="209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75" y="108"/>
                    <a:pt x="75" y="108"/>
                    <a:pt x="75" y="108"/>
                  </a:cubicBezTo>
                  <a:lnTo>
                    <a:pt x="75" y="100"/>
                  </a:lnTo>
                  <a:cubicBezTo>
                    <a:pt x="33" y="100"/>
                    <a:pt x="33" y="100"/>
                    <a:pt x="33" y="10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8"/>
                    <a:pt x="25" y="0"/>
                    <a:pt x="17" y="0"/>
                  </a:cubicBezTo>
                  <a:cubicBezTo>
                    <a:pt x="8" y="0"/>
                    <a:pt x="0" y="8"/>
                    <a:pt x="0" y="16"/>
                  </a:cubicBezTo>
                  <a:cubicBezTo>
                    <a:pt x="0" y="978"/>
                    <a:pt x="0" y="978"/>
                    <a:pt x="0" y="978"/>
                  </a:cubicBezTo>
                  <a:cubicBezTo>
                    <a:pt x="0" y="986"/>
                    <a:pt x="8" y="986"/>
                    <a:pt x="17" y="986"/>
                  </a:cubicBezTo>
                  <a:cubicBezTo>
                    <a:pt x="1036" y="986"/>
                    <a:pt x="1036" y="986"/>
                    <a:pt x="1036" y="986"/>
                  </a:cubicBezTo>
                  <a:cubicBezTo>
                    <a:pt x="1045" y="986"/>
                    <a:pt x="1053" y="986"/>
                    <a:pt x="1053" y="978"/>
                  </a:cubicBezTo>
                  <a:cubicBezTo>
                    <a:pt x="1053" y="970"/>
                    <a:pt x="1045" y="961"/>
                    <a:pt x="1036" y="961"/>
                  </a:cubicBezTo>
                  <a:close/>
                  <a:moveTo>
                    <a:pt x="1036" y="961"/>
                  </a:moveTo>
                  <a:lnTo>
                    <a:pt x="1036" y="96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  <a:ea typeface="SimSun" charset="0"/>
              </a:endParaRPr>
            </a:p>
          </p:txBody>
        </p:sp>
        <p:sp>
          <p:nvSpPr>
            <p:cNvPr id="49" name="Freeform 185">
              <a:extLst>
                <a:ext uri="{FF2B5EF4-FFF2-40B4-BE49-F238E27FC236}">
                  <a16:creationId xmlns:a16="http://schemas.microsoft.com/office/drawing/2014/main" id="{895C2706-C761-4301-92CB-776F1AEF1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65" y="2459775"/>
              <a:ext cx="39022" cy="273149"/>
            </a:xfrm>
            <a:custGeom>
              <a:avLst/>
              <a:gdLst>
                <a:gd name="T0" fmla="*/ 0 w 101"/>
                <a:gd name="T1" fmla="*/ 0 h 711"/>
                <a:gd name="T2" fmla="*/ 100 w 101"/>
                <a:gd name="T3" fmla="*/ 0 h 711"/>
                <a:gd name="T4" fmla="*/ 100 w 101"/>
                <a:gd name="T5" fmla="*/ 710 h 711"/>
                <a:gd name="T6" fmla="*/ 0 w 101"/>
                <a:gd name="T7" fmla="*/ 710 h 711"/>
                <a:gd name="T8" fmla="*/ 0 w 101"/>
                <a:gd name="T9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11">
                  <a:moveTo>
                    <a:pt x="0" y="0"/>
                  </a:moveTo>
                  <a:lnTo>
                    <a:pt x="100" y="0"/>
                  </a:lnTo>
                  <a:lnTo>
                    <a:pt x="100" y="710"/>
                  </a:lnTo>
                  <a:lnTo>
                    <a:pt x="0" y="71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  <a:ea typeface="SimSun" charset="0"/>
              </a:endParaRPr>
            </a:p>
          </p:txBody>
        </p:sp>
        <p:sp>
          <p:nvSpPr>
            <p:cNvPr id="50" name="Freeform 186">
              <a:extLst>
                <a:ext uri="{FF2B5EF4-FFF2-40B4-BE49-F238E27FC236}">
                  <a16:creationId xmlns:a16="http://schemas.microsoft.com/office/drawing/2014/main" id="{A910B478-30E4-4AF1-A8F2-C13248D4E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086" y="2566659"/>
              <a:ext cx="39022" cy="167961"/>
            </a:xfrm>
            <a:custGeom>
              <a:avLst/>
              <a:gdLst>
                <a:gd name="T0" fmla="*/ 100 w 101"/>
                <a:gd name="T1" fmla="*/ 58 h 435"/>
                <a:gd name="T2" fmla="*/ 67 w 101"/>
                <a:gd name="T3" fmla="*/ 0 h 435"/>
                <a:gd name="T4" fmla="*/ 0 w 101"/>
                <a:gd name="T5" fmla="*/ 0 h 435"/>
                <a:gd name="T6" fmla="*/ 0 w 101"/>
                <a:gd name="T7" fmla="*/ 434 h 435"/>
                <a:gd name="T8" fmla="*/ 100 w 101"/>
                <a:gd name="T9" fmla="*/ 434 h 435"/>
                <a:gd name="T10" fmla="*/ 100 w 101"/>
                <a:gd name="T11" fmla="*/ 58 h 435"/>
                <a:gd name="T12" fmla="*/ 100 w 101"/>
                <a:gd name="T13" fmla="*/ 58 h 435"/>
                <a:gd name="T14" fmla="*/ 100 w 101"/>
                <a:gd name="T15" fmla="*/ 5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435">
                  <a:moveTo>
                    <a:pt x="100" y="58"/>
                  </a:moveTo>
                  <a:cubicBezTo>
                    <a:pt x="92" y="41"/>
                    <a:pt x="75" y="16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00" y="434"/>
                    <a:pt x="100" y="434"/>
                    <a:pt x="100" y="434"/>
                  </a:cubicBezTo>
                  <a:lnTo>
                    <a:pt x="100" y="58"/>
                  </a:lnTo>
                  <a:close/>
                  <a:moveTo>
                    <a:pt x="100" y="58"/>
                  </a:moveTo>
                  <a:lnTo>
                    <a:pt x="100" y="5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  <a:ea typeface="SimSun" charset="0"/>
              </a:endParaRPr>
            </a:p>
          </p:txBody>
        </p:sp>
        <p:sp>
          <p:nvSpPr>
            <p:cNvPr id="51" name="Freeform 187">
              <a:extLst>
                <a:ext uri="{FF2B5EF4-FFF2-40B4-BE49-F238E27FC236}">
                  <a16:creationId xmlns:a16="http://schemas.microsoft.com/office/drawing/2014/main" id="{3621980A-7354-4906-B71C-94F6670BA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220" y="2620948"/>
              <a:ext cx="42414" cy="111974"/>
            </a:xfrm>
            <a:custGeom>
              <a:avLst/>
              <a:gdLst>
                <a:gd name="T0" fmla="*/ 109 w 110"/>
                <a:gd name="T1" fmla="*/ 17 h 293"/>
                <a:gd name="T2" fmla="*/ 101 w 110"/>
                <a:gd name="T3" fmla="*/ 17 h 293"/>
                <a:gd name="T4" fmla="*/ 0 w 110"/>
                <a:gd name="T5" fmla="*/ 0 h 293"/>
                <a:gd name="T6" fmla="*/ 0 w 110"/>
                <a:gd name="T7" fmla="*/ 292 h 293"/>
                <a:gd name="T8" fmla="*/ 109 w 110"/>
                <a:gd name="T9" fmla="*/ 292 h 293"/>
                <a:gd name="T10" fmla="*/ 109 w 110"/>
                <a:gd name="T11" fmla="*/ 17 h 293"/>
                <a:gd name="T12" fmla="*/ 109 w 110"/>
                <a:gd name="T13" fmla="*/ 17 h 293"/>
                <a:gd name="T14" fmla="*/ 109 w 110"/>
                <a:gd name="T15" fmla="*/ 1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293">
                  <a:moveTo>
                    <a:pt x="109" y="17"/>
                  </a:moveTo>
                  <a:lnTo>
                    <a:pt x="101" y="17"/>
                  </a:lnTo>
                  <a:cubicBezTo>
                    <a:pt x="67" y="17"/>
                    <a:pt x="34" y="17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109" y="292"/>
                    <a:pt x="109" y="292"/>
                    <a:pt x="109" y="292"/>
                  </a:cubicBezTo>
                  <a:lnTo>
                    <a:pt x="109" y="17"/>
                  </a:lnTo>
                  <a:close/>
                  <a:moveTo>
                    <a:pt x="109" y="17"/>
                  </a:moveTo>
                  <a:lnTo>
                    <a:pt x="109" y="1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  <a:ea typeface="SimSun" charset="0"/>
              </a:endParaRPr>
            </a:p>
          </p:txBody>
        </p:sp>
        <p:sp>
          <p:nvSpPr>
            <p:cNvPr id="52" name="Freeform 188">
              <a:extLst>
                <a:ext uri="{FF2B5EF4-FFF2-40B4-BE49-F238E27FC236}">
                  <a16:creationId xmlns:a16="http://schemas.microsoft.com/office/drawing/2014/main" id="{9F50F45F-5507-4800-AF12-15A2C8BE2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137" y="2614163"/>
              <a:ext cx="42415" cy="118760"/>
            </a:xfrm>
            <a:custGeom>
              <a:avLst/>
              <a:gdLst>
                <a:gd name="T0" fmla="*/ 109 w 110"/>
                <a:gd name="T1" fmla="*/ 100 h 310"/>
                <a:gd name="T2" fmla="*/ 9 w 110"/>
                <a:gd name="T3" fmla="*/ 0 h 310"/>
                <a:gd name="T4" fmla="*/ 0 w 110"/>
                <a:gd name="T5" fmla="*/ 0 h 310"/>
                <a:gd name="T6" fmla="*/ 0 w 110"/>
                <a:gd name="T7" fmla="*/ 309 h 310"/>
                <a:gd name="T8" fmla="*/ 109 w 110"/>
                <a:gd name="T9" fmla="*/ 309 h 310"/>
                <a:gd name="T10" fmla="*/ 109 w 110"/>
                <a:gd name="T11" fmla="*/ 100 h 310"/>
                <a:gd name="T12" fmla="*/ 109 w 110"/>
                <a:gd name="T13" fmla="*/ 100 h 310"/>
                <a:gd name="T14" fmla="*/ 109 w 110"/>
                <a:gd name="T15" fmla="*/ 10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310">
                  <a:moveTo>
                    <a:pt x="109" y="100"/>
                  </a:moveTo>
                  <a:cubicBezTo>
                    <a:pt x="9" y="0"/>
                    <a:pt x="9" y="0"/>
                    <a:pt x="9" y="0"/>
                  </a:cubicBezTo>
                  <a:lnTo>
                    <a:pt x="0" y="0"/>
                  </a:lnTo>
                  <a:cubicBezTo>
                    <a:pt x="0" y="309"/>
                    <a:pt x="0" y="309"/>
                    <a:pt x="0" y="309"/>
                  </a:cubicBezTo>
                  <a:cubicBezTo>
                    <a:pt x="109" y="309"/>
                    <a:pt x="109" y="309"/>
                    <a:pt x="109" y="309"/>
                  </a:cubicBezTo>
                  <a:lnTo>
                    <a:pt x="109" y="100"/>
                  </a:lnTo>
                  <a:close/>
                  <a:moveTo>
                    <a:pt x="109" y="100"/>
                  </a:moveTo>
                  <a:lnTo>
                    <a:pt x="109" y="10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  <a:ea typeface="SimSun" charset="0"/>
              </a:endParaRPr>
            </a:p>
          </p:txBody>
        </p:sp>
        <p:sp>
          <p:nvSpPr>
            <p:cNvPr id="53" name="Freeform 189">
              <a:extLst>
                <a:ext uri="{FF2B5EF4-FFF2-40B4-BE49-F238E27FC236}">
                  <a16:creationId xmlns:a16="http://schemas.microsoft.com/office/drawing/2014/main" id="{CE6AEB5A-BC9B-4EEA-B44B-6A007D6B9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142" y="2424146"/>
              <a:ext cx="286722" cy="293508"/>
            </a:xfrm>
            <a:custGeom>
              <a:avLst/>
              <a:gdLst>
                <a:gd name="T0" fmla="*/ 736 w 745"/>
                <a:gd name="T1" fmla="*/ 702 h 762"/>
                <a:gd name="T2" fmla="*/ 443 w 745"/>
                <a:gd name="T3" fmla="*/ 409 h 762"/>
                <a:gd name="T4" fmla="*/ 427 w 745"/>
                <a:gd name="T5" fmla="*/ 100 h 762"/>
                <a:gd name="T6" fmla="*/ 92 w 745"/>
                <a:gd name="T7" fmla="*/ 100 h 762"/>
                <a:gd name="T8" fmla="*/ 92 w 745"/>
                <a:gd name="T9" fmla="*/ 434 h 762"/>
                <a:gd name="T10" fmla="*/ 402 w 745"/>
                <a:gd name="T11" fmla="*/ 451 h 762"/>
                <a:gd name="T12" fmla="*/ 694 w 745"/>
                <a:gd name="T13" fmla="*/ 744 h 762"/>
                <a:gd name="T14" fmla="*/ 736 w 745"/>
                <a:gd name="T15" fmla="*/ 744 h 762"/>
                <a:gd name="T16" fmla="*/ 736 w 745"/>
                <a:gd name="T17" fmla="*/ 702 h 762"/>
                <a:gd name="T18" fmla="*/ 385 w 745"/>
                <a:gd name="T19" fmla="*/ 393 h 762"/>
                <a:gd name="T20" fmla="*/ 134 w 745"/>
                <a:gd name="T21" fmla="*/ 393 h 762"/>
                <a:gd name="T22" fmla="*/ 134 w 745"/>
                <a:gd name="T23" fmla="*/ 142 h 762"/>
                <a:gd name="T24" fmla="*/ 385 w 745"/>
                <a:gd name="T25" fmla="*/ 142 h 762"/>
                <a:gd name="T26" fmla="*/ 385 w 745"/>
                <a:gd name="T27" fmla="*/ 393 h 762"/>
                <a:gd name="T28" fmla="*/ 385 w 745"/>
                <a:gd name="T29" fmla="*/ 393 h 762"/>
                <a:gd name="T30" fmla="*/ 385 w 745"/>
                <a:gd name="T31" fmla="*/ 393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5" h="762">
                  <a:moveTo>
                    <a:pt x="736" y="702"/>
                  </a:moveTo>
                  <a:cubicBezTo>
                    <a:pt x="443" y="409"/>
                    <a:pt x="443" y="409"/>
                    <a:pt x="443" y="409"/>
                  </a:cubicBezTo>
                  <a:cubicBezTo>
                    <a:pt x="519" y="318"/>
                    <a:pt x="510" y="184"/>
                    <a:pt x="427" y="100"/>
                  </a:cubicBezTo>
                  <a:cubicBezTo>
                    <a:pt x="335" y="0"/>
                    <a:pt x="184" y="0"/>
                    <a:pt x="92" y="100"/>
                  </a:cubicBezTo>
                  <a:cubicBezTo>
                    <a:pt x="0" y="192"/>
                    <a:pt x="0" y="342"/>
                    <a:pt x="92" y="434"/>
                  </a:cubicBezTo>
                  <a:cubicBezTo>
                    <a:pt x="176" y="518"/>
                    <a:pt x="310" y="527"/>
                    <a:pt x="402" y="451"/>
                  </a:cubicBezTo>
                  <a:cubicBezTo>
                    <a:pt x="694" y="744"/>
                    <a:pt x="694" y="744"/>
                    <a:pt x="694" y="744"/>
                  </a:cubicBezTo>
                  <a:cubicBezTo>
                    <a:pt x="703" y="761"/>
                    <a:pt x="719" y="761"/>
                    <a:pt x="736" y="744"/>
                  </a:cubicBezTo>
                  <a:cubicBezTo>
                    <a:pt x="744" y="735"/>
                    <a:pt x="744" y="710"/>
                    <a:pt x="736" y="702"/>
                  </a:cubicBezTo>
                  <a:close/>
                  <a:moveTo>
                    <a:pt x="385" y="393"/>
                  </a:moveTo>
                  <a:cubicBezTo>
                    <a:pt x="310" y="460"/>
                    <a:pt x="201" y="460"/>
                    <a:pt x="134" y="393"/>
                  </a:cubicBezTo>
                  <a:cubicBezTo>
                    <a:pt x="59" y="318"/>
                    <a:pt x="59" y="209"/>
                    <a:pt x="134" y="142"/>
                  </a:cubicBezTo>
                  <a:cubicBezTo>
                    <a:pt x="201" y="67"/>
                    <a:pt x="310" y="67"/>
                    <a:pt x="385" y="142"/>
                  </a:cubicBezTo>
                  <a:cubicBezTo>
                    <a:pt x="452" y="209"/>
                    <a:pt x="452" y="318"/>
                    <a:pt x="385" y="393"/>
                  </a:cubicBezTo>
                  <a:close/>
                  <a:moveTo>
                    <a:pt x="385" y="393"/>
                  </a:moveTo>
                  <a:lnTo>
                    <a:pt x="385" y="39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  <a:ea typeface="SimSun" charset="0"/>
              </a:endParaRPr>
            </a:p>
          </p:txBody>
        </p:sp>
        <p:sp>
          <p:nvSpPr>
            <p:cNvPr id="54" name="Freeform 190">
              <a:extLst>
                <a:ext uri="{FF2B5EF4-FFF2-40B4-BE49-F238E27FC236}">
                  <a16:creationId xmlns:a16="http://schemas.microsoft.com/office/drawing/2014/main" id="{3B7924DF-5725-4734-A856-9BDF188CC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791" y="2471650"/>
              <a:ext cx="49200" cy="103492"/>
            </a:xfrm>
            <a:custGeom>
              <a:avLst/>
              <a:gdLst>
                <a:gd name="T0" fmla="*/ 75 w 126"/>
                <a:gd name="T1" fmla="*/ 117 h 269"/>
                <a:gd name="T2" fmla="*/ 41 w 126"/>
                <a:gd name="T3" fmla="*/ 84 h 269"/>
                <a:gd name="T4" fmla="*/ 67 w 126"/>
                <a:gd name="T5" fmla="*/ 59 h 269"/>
                <a:gd name="T6" fmla="*/ 100 w 126"/>
                <a:gd name="T7" fmla="*/ 75 h 269"/>
                <a:gd name="T8" fmla="*/ 108 w 126"/>
                <a:gd name="T9" fmla="*/ 75 h 269"/>
                <a:gd name="T10" fmla="*/ 108 w 126"/>
                <a:gd name="T11" fmla="*/ 67 h 269"/>
                <a:gd name="T12" fmla="*/ 117 w 126"/>
                <a:gd name="T13" fmla="*/ 50 h 269"/>
                <a:gd name="T14" fmla="*/ 117 w 126"/>
                <a:gd name="T15" fmla="*/ 42 h 269"/>
                <a:gd name="T16" fmla="*/ 75 w 126"/>
                <a:gd name="T17" fmla="*/ 34 h 269"/>
                <a:gd name="T18" fmla="*/ 75 w 126"/>
                <a:gd name="T19" fmla="*/ 8 h 269"/>
                <a:gd name="T20" fmla="*/ 75 w 126"/>
                <a:gd name="T21" fmla="*/ 0 h 269"/>
                <a:gd name="T22" fmla="*/ 50 w 126"/>
                <a:gd name="T23" fmla="*/ 0 h 269"/>
                <a:gd name="T24" fmla="*/ 50 w 126"/>
                <a:gd name="T25" fmla="*/ 8 h 269"/>
                <a:gd name="T26" fmla="*/ 50 w 126"/>
                <a:gd name="T27" fmla="*/ 34 h 269"/>
                <a:gd name="T28" fmla="*/ 0 w 126"/>
                <a:gd name="T29" fmla="*/ 84 h 269"/>
                <a:gd name="T30" fmla="*/ 58 w 126"/>
                <a:gd name="T31" fmla="*/ 142 h 269"/>
                <a:gd name="T32" fmla="*/ 83 w 126"/>
                <a:gd name="T33" fmla="*/ 176 h 269"/>
                <a:gd name="T34" fmla="*/ 58 w 126"/>
                <a:gd name="T35" fmla="*/ 201 h 269"/>
                <a:gd name="T36" fmla="*/ 16 w 126"/>
                <a:gd name="T37" fmla="*/ 193 h 269"/>
                <a:gd name="T38" fmla="*/ 8 w 126"/>
                <a:gd name="T39" fmla="*/ 193 h 269"/>
                <a:gd name="T40" fmla="*/ 0 w 126"/>
                <a:gd name="T41" fmla="*/ 217 h 269"/>
                <a:gd name="T42" fmla="*/ 41 w 126"/>
                <a:gd name="T43" fmla="*/ 234 h 269"/>
                <a:gd name="T44" fmla="*/ 41 w 126"/>
                <a:gd name="T45" fmla="*/ 259 h 269"/>
                <a:gd name="T46" fmla="*/ 50 w 126"/>
                <a:gd name="T47" fmla="*/ 268 h 269"/>
                <a:gd name="T48" fmla="*/ 67 w 126"/>
                <a:gd name="T49" fmla="*/ 268 h 269"/>
                <a:gd name="T50" fmla="*/ 75 w 126"/>
                <a:gd name="T51" fmla="*/ 259 h 269"/>
                <a:gd name="T52" fmla="*/ 75 w 126"/>
                <a:gd name="T53" fmla="*/ 234 h 269"/>
                <a:gd name="T54" fmla="*/ 125 w 126"/>
                <a:gd name="T55" fmla="*/ 176 h 269"/>
                <a:gd name="T56" fmla="*/ 75 w 126"/>
                <a:gd name="T57" fmla="*/ 117 h 269"/>
                <a:gd name="T58" fmla="*/ 75 w 126"/>
                <a:gd name="T59" fmla="*/ 117 h 269"/>
                <a:gd name="T60" fmla="*/ 75 w 126"/>
                <a:gd name="T61" fmla="*/ 11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6" h="269">
                  <a:moveTo>
                    <a:pt x="75" y="117"/>
                  </a:moveTo>
                  <a:cubicBezTo>
                    <a:pt x="50" y="101"/>
                    <a:pt x="41" y="92"/>
                    <a:pt x="41" y="84"/>
                  </a:cubicBezTo>
                  <a:cubicBezTo>
                    <a:pt x="41" y="75"/>
                    <a:pt x="41" y="59"/>
                    <a:pt x="67" y="59"/>
                  </a:cubicBezTo>
                  <a:cubicBezTo>
                    <a:pt x="83" y="59"/>
                    <a:pt x="100" y="67"/>
                    <a:pt x="100" y="75"/>
                  </a:cubicBezTo>
                  <a:lnTo>
                    <a:pt x="108" y="75"/>
                  </a:lnTo>
                  <a:lnTo>
                    <a:pt x="108" y="67"/>
                  </a:lnTo>
                  <a:cubicBezTo>
                    <a:pt x="117" y="50"/>
                    <a:pt x="117" y="50"/>
                    <a:pt x="117" y="50"/>
                  </a:cubicBezTo>
                  <a:lnTo>
                    <a:pt x="117" y="42"/>
                  </a:lnTo>
                  <a:cubicBezTo>
                    <a:pt x="100" y="34"/>
                    <a:pt x="91" y="34"/>
                    <a:pt x="75" y="34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50" y="8"/>
                  </a:lnTo>
                  <a:cubicBezTo>
                    <a:pt x="50" y="34"/>
                    <a:pt x="50" y="34"/>
                    <a:pt x="50" y="34"/>
                  </a:cubicBezTo>
                  <a:cubicBezTo>
                    <a:pt x="16" y="42"/>
                    <a:pt x="0" y="59"/>
                    <a:pt x="0" y="84"/>
                  </a:cubicBezTo>
                  <a:cubicBezTo>
                    <a:pt x="0" y="117"/>
                    <a:pt x="25" y="134"/>
                    <a:pt x="58" y="142"/>
                  </a:cubicBezTo>
                  <a:cubicBezTo>
                    <a:pt x="75" y="151"/>
                    <a:pt x="83" y="167"/>
                    <a:pt x="83" y="176"/>
                  </a:cubicBezTo>
                  <a:cubicBezTo>
                    <a:pt x="83" y="193"/>
                    <a:pt x="75" y="201"/>
                    <a:pt x="58" y="201"/>
                  </a:cubicBezTo>
                  <a:cubicBezTo>
                    <a:pt x="41" y="201"/>
                    <a:pt x="25" y="201"/>
                    <a:pt x="16" y="193"/>
                  </a:cubicBezTo>
                  <a:lnTo>
                    <a:pt x="8" y="193"/>
                  </a:lnTo>
                  <a:cubicBezTo>
                    <a:pt x="0" y="217"/>
                    <a:pt x="0" y="217"/>
                    <a:pt x="0" y="217"/>
                  </a:cubicBezTo>
                  <a:cubicBezTo>
                    <a:pt x="8" y="226"/>
                    <a:pt x="25" y="234"/>
                    <a:pt x="41" y="234"/>
                  </a:cubicBezTo>
                  <a:cubicBezTo>
                    <a:pt x="41" y="259"/>
                    <a:pt x="41" y="259"/>
                    <a:pt x="41" y="259"/>
                  </a:cubicBezTo>
                  <a:lnTo>
                    <a:pt x="50" y="268"/>
                  </a:lnTo>
                  <a:cubicBezTo>
                    <a:pt x="67" y="268"/>
                    <a:pt x="67" y="268"/>
                    <a:pt x="67" y="268"/>
                  </a:cubicBezTo>
                  <a:cubicBezTo>
                    <a:pt x="75" y="268"/>
                    <a:pt x="75" y="259"/>
                    <a:pt x="75" y="259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108" y="226"/>
                    <a:pt x="125" y="201"/>
                    <a:pt x="125" y="176"/>
                  </a:cubicBezTo>
                  <a:cubicBezTo>
                    <a:pt x="125" y="151"/>
                    <a:pt x="108" y="126"/>
                    <a:pt x="75" y="117"/>
                  </a:cubicBezTo>
                  <a:close/>
                  <a:moveTo>
                    <a:pt x="75" y="117"/>
                  </a:moveTo>
                  <a:lnTo>
                    <a:pt x="75" y="11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701" dirty="0">
                <a:latin typeface="Lato Light"/>
                <a:ea typeface="SimSun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A54636C-91AB-44A1-B97F-454DCA62854A}"/>
              </a:ext>
            </a:extLst>
          </p:cNvPr>
          <p:cNvSpPr txBox="1"/>
          <p:nvPr/>
        </p:nvSpPr>
        <p:spPr>
          <a:xfrm>
            <a:off x="7614453" y="4570832"/>
            <a:ext cx="1768708" cy="5539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182846" tIns="91422" rIns="182846" bIns="91422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FINANCE</a:t>
            </a:r>
          </a:p>
        </p:txBody>
      </p:sp>
      <p:sp>
        <p:nvSpPr>
          <p:cNvPr id="56" name="Title 20">
            <a:extLst>
              <a:ext uri="{FF2B5EF4-FFF2-40B4-BE49-F238E27FC236}">
                <a16:creationId xmlns:a16="http://schemas.microsoft.com/office/drawing/2014/main" id="{DA4DAF82-45D7-41BF-92F6-C951E3E65784}"/>
              </a:ext>
            </a:extLst>
          </p:cNvPr>
          <p:cNvSpPr txBox="1">
            <a:spLocks/>
          </p:cNvSpPr>
          <p:nvPr/>
        </p:nvSpPr>
        <p:spPr>
          <a:xfrm>
            <a:off x="1907264" y="4652694"/>
            <a:ext cx="5108130" cy="17031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182886" tIns="91443" rIns="182886" bIns="9144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Light"/>
                <a:cs typeface="Lato Light"/>
              </a:rPr>
              <a:t>Accountant Change</a:t>
            </a:r>
          </a:p>
          <a:p>
            <a:pPr marL="896915" lvl="1" indent="-44925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 Light"/>
                <a:cs typeface="Lato Light"/>
              </a:rPr>
              <a:t>Deloitte Private 2017 (Appt)</a:t>
            </a:r>
            <a:endParaRPr lang="en-US" sz="2800" dirty="0">
              <a:solidFill>
                <a:schemeClr val="bg1"/>
              </a:solidFill>
              <a:latin typeface="Lato Light"/>
              <a:cs typeface="Lato Light"/>
            </a:endParaRPr>
          </a:p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Light"/>
                <a:cs typeface="Lato Light"/>
              </a:rPr>
              <a:t>MYOB Online 2018</a:t>
            </a:r>
          </a:p>
          <a:p>
            <a:pPr marL="285743" indent="-285743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Lato Light"/>
                <a:cs typeface="Lato Light"/>
              </a:rPr>
              <a:t>iPayroll</a:t>
            </a:r>
            <a:r>
              <a:rPr lang="en-US" sz="2000" dirty="0">
                <a:solidFill>
                  <a:schemeClr val="bg1"/>
                </a:solidFill>
                <a:latin typeface="Lato Light"/>
                <a:cs typeface="Lato Light"/>
              </a:rPr>
              <a:t> 2018</a:t>
            </a:r>
            <a:endParaRPr lang="en-US" sz="16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37F075-FC0D-49A5-869F-7136B1ED7AE2}"/>
              </a:ext>
            </a:extLst>
          </p:cNvPr>
          <p:cNvSpPr txBox="1"/>
          <p:nvPr/>
        </p:nvSpPr>
        <p:spPr>
          <a:xfrm>
            <a:off x="9293470" y="4544625"/>
            <a:ext cx="2601776" cy="5539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182846" tIns="91422" rIns="182846" bIns="91422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OFFICE ADMIN</a:t>
            </a:r>
          </a:p>
        </p:txBody>
      </p:sp>
      <p:sp>
        <p:nvSpPr>
          <p:cNvPr id="66" name="TextBox 30">
            <a:extLst>
              <a:ext uri="{FF2B5EF4-FFF2-40B4-BE49-F238E27FC236}">
                <a16:creationId xmlns:a16="http://schemas.microsoft.com/office/drawing/2014/main" id="{D5F623A4-BD71-4013-ACE1-A0B33C246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09" y="8911447"/>
            <a:ext cx="378028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Diploma (Pathways x2)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(2017/18)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Certificate (nearly there)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On Line Training Academy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Intuto</a:t>
            </a:r>
            <a:endParaRPr lang="en-US" sz="18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CPD Program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Advanced Course Expansion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Relationship Development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Collaboration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NZHHA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PrefabNZ</a:t>
            </a:r>
            <a:endParaRPr lang="en-US" sz="18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MiTek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Etc.</a:t>
            </a:r>
            <a:endParaRPr lang="en-US" sz="16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67" name="TextBox 31">
            <a:extLst>
              <a:ext uri="{FF2B5EF4-FFF2-40B4-BE49-F238E27FC236}">
                <a16:creationId xmlns:a16="http://schemas.microsoft.com/office/drawing/2014/main" id="{AD0C2C0C-A635-4D95-81E0-ED428B21A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02" y="7962587"/>
            <a:ext cx="4311890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Education/Training</a:t>
            </a:r>
            <a:endParaRPr lang="id-ID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1C18E03-EEAB-4302-81E2-DFDB5568846F}"/>
              </a:ext>
            </a:extLst>
          </p:cNvPr>
          <p:cNvCxnSpPr>
            <a:cxnSpLocks/>
          </p:cNvCxnSpPr>
          <p:nvPr/>
        </p:nvCxnSpPr>
        <p:spPr>
          <a:xfrm>
            <a:off x="4783588" y="8762010"/>
            <a:ext cx="0" cy="40582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2E902E8-FB54-4542-B3D2-7015878C4615}"/>
              </a:ext>
            </a:extLst>
          </p:cNvPr>
          <p:cNvCxnSpPr>
            <a:cxnSpLocks/>
          </p:cNvCxnSpPr>
          <p:nvPr/>
        </p:nvCxnSpPr>
        <p:spPr>
          <a:xfrm flipH="1">
            <a:off x="821141" y="8665996"/>
            <a:ext cx="35184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4731278-F1B8-40E2-B2D5-62B449ACFA09}"/>
              </a:ext>
            </a:extLst>
          </p:cNvPr>
          <p:cNvCxnSpPr>
            <a:cxnSpLocks/>
          </p:cNvCxnSpPr>
          <p:nvPr/>
        </p:nvCxnSpPr>
        <p:spPr>
          <a:xfrm>
            <a:off x="20097119" y="8729147"/>
            <a:ext cx="0" cy="405820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30">
            <a:extLst>
              <a:ext uri="{FF2B5EF4-FFF2-40B4-BE49-F238E27FC236}">
                <a16:creationId xmlns:a16="http://schemas.microsoft.com/office/drawing/2014/main" id="{EF5A0FB3-F1D5-4615-A4EA-0827EC124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112" y="8818821"/>
            <a:ext cx="378028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Est. Division 2016/17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Legal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Promotion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Marketing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Expo’s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Int’l recruitment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3 x Placements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In the wings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5 x ICC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3 x FNDC</a:t>
            </a:r>
            <a:endParaRPr lang="en-US" sz="16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105" name="TextBox 31">
            <a:extLst>
              <a:ext uri="{FF2B5EF4-FFF2-40B4-BE49-F238E27FC236}">
                <a16:creationId xmlns:a16="http://schemas.microsoft.com/office/drawing/2014/main" id="{06E7B731-1181-4BFC-BCA6-2A524B477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629" y="7991547"/>
            <a:ext cx="4311890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HR Division</a:t>
            </a:r>
            <a:endParaRPr lang="id-ID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BE5687A-D682-4FA0-9EED-281C398968DA}"/>
              </a:ext>
            </a:extLst>
          </p:cNvPr>
          <p:cNvCxnSpPr>
            <a:cxnSpLocks/>
          </p:cNvCxnSpPr>
          <p:nvPr/>
        </p:nvCxnSpPr>
        <p:spPr>
          <a:xfrm>
            <a:off x="9240278" y="8558422"/>
            <a:ext cx="0" cy="40582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E88C624-6FDA-46B7-8EA2-CE4A723A207A}"/>
              </a:ext>
            </a:extLst>
          </p:cNvPr>
          <p:cNvCxnSpPr>
            <a:cxnSpLocks/>
          </p:cNvCxnSpPr>
          <p:nvPr/>
        </p:nvCxnSpPr>
        <p:spPr>
          <a:xfrm flipH="1">
            <a:off x="5229239" y="8657058"/>
            <a:ext cx="35184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TextBox 30">
            <a:extLst>
              <a:ext uri="{FF2B5EF4-FFF2-40B4-BE49-F238E27FC236}">
                <a16:creationId xmlns:a16="http://schemas.microsoft.com/office/drawing/2014/main" id="{BD580ACB-776F-4325-B123-17BC26965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2762" y="8761230"/>
            <a:ext cx="37802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Course formulated 2015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1st Course 2015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Branding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Audit Committee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Workshops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Newsletters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Relationships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Law Society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REA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Insurance Council</a:t>
            </a:r>
          </a:p>
          <a:p>
            <a:pPr marL="1428714"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Crombie Lockwood</a:t>
            </a:r>
          </a:p>
          <a:p>
            <a:pPr marL="1428714"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Lower premiums</a:t>
            </a:r>
            <a:endParaRPr lang="en-US" sz="16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22132A3-054E-42DA-9838-167D37A9BB21}"/>
              </a:ext>
            </a:extLst>
          </p:cNvPr>
          <p:cNvCxnSpPr>
            <a:cxnSpLocks/>
          </p:cNvCxnSpPr>
          <p:nvPr/>
        </p:nvCxnSpPr>
        <p:spPr>
          <a:xfrm>
            <a:off x="13390944" y="8558422"/>
            <a:ext cx="0" cy="40582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77F9251-8ABB-47FB-B036-E068D30A8365}"/>
              </a:ext>
            </a:extLst>
          </p:cNvPr>
          <p:cNvCxnSpPr>
            <a:cxnSpLocks/>
          </p:cNvCxnSpPr>
          <p:nvPr/>
        </p:nvCxnSpPr>
        <p:spPr>
          <a:xfrm flipH="1">
            <a:off x="9552762" y="8558417"/>
            <a:ext cx="35184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1" name="TextBox 31">
            <a:extLst>
              <a:ext uri="{FF2B5EF4-FFF2-40B4-BE49-F238E27FC236}">
                <a16:creationId xmlns:a16="http://schemas.microsoft.com/office/drawing/2014/main" id="{E6E6FC3F-A71C-4CED-A76E-1AE406C23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470" y="7901874"/>
            <a:ext cx="4311890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Accreditation</a:t>
            </a:r>
            <a:endParaRPr lang="id-ID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</p:txBody>
      </p:sp>
      <p:sp>
        <p:nvSpPr>
          <p:cNvPr id="113" name="TextBox 30">
            <a:extLst>
              <a:ext uri="{FF2B5EF4-FFF2-40B4-BE49-F238E27FC236}">
                <a16:creationId xmlns:a16="http://schemas.microsoft.com/office/drawing/2014/main" id="{33F7C155-0479-43CC-A775-FE197F2FE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7214" y="8710076"/>
            <a:ext cx="378028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Advisory Groups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Fire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Durability/External Moisture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Plumbing &amp; Drainage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Structure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Etc.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Standards NZ Representative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MBIE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Submissions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Consultation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Advice</a:t>
            </a:r>
          </a:p>
          <a:p>
            <a:pPr marL="1028675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Lobbying</a:t>
            </a:r>
            <a:endParaRPr lang="en-US" sz="16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00FA1A6-B664-462F-9A12-EA22B9384078}"/>
              </a:ext>
            </a:extLst>
          </p:cNvPr>
          <p:cNvCxnSpPr>
            <a:cxnSpLocks/>
          </p:cNvCxnSpPr>
          <p:nvPr/>
        </p:nvCxnSpPr>
        <p:spPr>
          <a:xfrm flipH="1">
            <a:off x="13937214" y="8576747"/>
            <a:ext cx="35184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TextBox 31">
            <a:extLst>
              <a:ext uri="{FF2B5EF4-FFF2-40B4-BE49-F238E27FC236}">
                <a16:creationId xmlns:a16="http://schemas.microsoft.com/office/drawing/2014/main" id="{5A2785FC-37E8-4D93-8CA7-F3733767A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7922" y="7920204"/>
            <a:ext cx="4311890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Technical</a:t>
            </a:r>
            <a:endParaRPr lang="id-ID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</p:txBody>
      </p:sp>
      <p:pic>
        <p:nvPicPr>
          <p:cNvPr id="58" name="Picture 5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6120179-36CD-4FB8-806A-DEE218B9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97332"/>
            <a:ext cx="1674295" cy="7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/>
      <p:bldP spid="46" grpId="0"/>
      <p:bldP spid="47" grpId="0" animBg="1"/>
      <p:bldP spid="48" grpId="0"/>
      <p:bldP spid="36" grpId="0" animBg="1"/>
      <p:bldP spid="37" grpId="0"/>
      <p:bldP spid="38" grpId="0"/>
      <p:bldP spid="40" grpId="0" animBg="1"/>
      <p:bldP spid="41" grpId="0"/>
      <p:bldP spid="42" grpId="0"/>
      <p:bldP spid="55" grpId="0"/>
      <p:bldP spid="56" grpId="0"/>
      <p:bldP spid="57" grpId="0"/>
      <p:bldP spid="66" grpId="0"/>
      <p:bldP spid="67" grpId="0"/>
      <p:bldP spid="104" grpId="0"/>
      <p:bldP spid="105" grpId="0"/>
      <p:bldP spid="108" grpId="0"/>
      <p:bldP spid="111" grpId="0"/>
      <p:bldP spid="113" grpId="0"/>
      <p:bldP spid="1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B3FA286-D724-4BF2-BC2B-4E19478ACBED}"/>
              </a:ext>
            </a:extLst>
          </p:cNvPr>
          <p:cNvSpPr/>
          <p:nvPr/>
        </p:nvSpPr>
        <p:spPr>
          <a:xfrm>
            <a:off x="0" y="2056632"/>
            <a:ext cx="18288004" cy="11659370"/>
          </a:xfrm>
          <a:prstGeom prst="rect">
            <a:avLst/>
          </a:prstGeom>
          <a:solidFill>
            <a:schemeClr val="accent6"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5" tIns="91448" rIns="182895" bIns="91448" rtlCol="0" anchor="ctr"/>
          <a:lstStyle/>
          <a:p>
            <a:pPr algn="ctr"/>
            <a:endParaRPr lang="en-US" sz="2701" dirty="0">
              <a:latin typeface="Lato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2890" y="1717311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11424052" y="4941599"/>
            <a:ext cx="2769614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en-US" sz="2200" b="1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Premier Partners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2014 → 2018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4 → 10</a:t>
            </a:r>
          </a:p>
          <a:p>
            <a:endParaRPr lang="en-US" sz="2200" b="1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endParaRPr lang="en-US" sz="2200" b="1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r>
              <a:rPr lang="en-US" sz="2200" b="1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Government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MBIE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ECCA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DIA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LGNZ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Ministers</a:t>
            </a:r>
          </a:p>
          <a:p>
            <a:endParaRPr lang="en-US" sz="2200" b="1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endParaRPr lang="en-US" sz="2200" b="1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r>
              <a:rPr lang="en-US" sz="2200" b="1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Strategic</a:t>
            </a:r>
          </a:p>
          <a:p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NZHHA (Secretariat)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PrefabNZ</a:t>
            </a:r>
            <a:endParaRPr lang="en-US" sz="2200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CIC </a:t>
            </a:r>
            <a:endParaRPr lang="en-US" sz="2200" dirty="0">
              <a:solidFill>
                <a:schemeClr val="bg1"/>
              </a:solidFill>
              <a:latin typeface="Lato Light"/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12799214" y="3474064"/>
            <a:ext cx="3273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Relationships</a:t>
            </a:r>
            <a:endParaRPr lang="id-ID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</p:txBody>
      </p:sp>
      <p:sp>
        <p:nvSpPr>
          <p:cNvPr id="84" name="TextBox 30"/>
          <p:cNvSpPr txBox="1">
            <a:spLocks noChangeArrowheads="1"/>
          </p:cNvSpPr>
          <p:nvPr/>
        </p:nvSpPr>
        <p:spPr bwMode="auto">
          <a:xfrm>
            <a:off x="992473" y="4477483"/>
            <a:ext cx="335172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en-US" sz="2200" b="1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Growth in Members</a:t>
            </a:r>
          </a:p>
          <a:p>
            <a:r>
              <a:rPr lang="en-US" sz="2200" b="1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2014 → 2018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1100 → 1250</a:t>
            </a:r>
          </a:p>
          <a:p>
            <a:endParaRPr lang="en-US" sz="2200" b="1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r>
              <a:rPr lang="en-US" sz="2200" b="1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Decrease in #’s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Wellington CC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Christchurch CC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Auckland CC</a:t>
            </a:r>
          </a:p>
          <a:p>
            <a:endParaRPr lang="en-US" sz="2200" b="1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r>
              <a:rPr lang="en-US" sz="2200" b="1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Loyalty Discount Programme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2013 Introduced</a:t>
            </a:r>
            <a:endParaRPr lang="en-US" sz="2200" dirty="0">
              <a:solidFill>
                <a:schemeClr val="bg1"/>
              </a:solidFill>
              <a:latin typeface="Lato Light"/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87" name="TextBox 31"/>
          <p:cNvSpPr txBox="1">
            <a:spLocks noChangeArrowheads="1"/>
          </p:cNvSpPr>
          <p:nvPr/>
        </p:nvSpPr>
        <p:spPr bwMode="auto">
          <a:xfrm>
            <a:off x="866259" y="3356366"/>
            <a:ext cx="3141411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Membership</a:t>
            </a:r>
            <a:endParaRPr lang="id-ID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</p:txBody>
      </p:sp>
      <p:sp>
        <p:nvSpPr>
          <p:cNvPr id="86" name="TextBox 30"/>
          <p:cNvSpPr txBox="1">
            <a:spLocks noChangeArrowheads="1"/>
          </p:cNvSpPr>
          <p:nvPr/>
        </p:nvSpPr>
        <p:spPr bwMode="auto">
          <a:xfrm>
            <a:off x="6949203" y="4404297"/>
            <a:ext cx="308792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EQ Responses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Occupational Regulation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Product Assurance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Risk &amp; Liability</a:t>
            </a:r>
          </a:p>
        </p:txBody>
      </p:sp>
      <p:sp>
        <p:nvSpPr>
          <p:cNvPr id="91" name="TextBox 31"/>
          <p:cNvSpPr txBox="1">
            <a:spLocks noChangeArrowheads="1"/>
          </p:cNvSpPr>
          <p:nvPr/>
        </p:nvSpPr>
        <p:spPr bwMode="auto">
          <a:xfrm>
            <a:off x="6493213" y="3356366"/>
            <a:ext cx="35281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Advocacy</a:t>
            </a:r>
            <a:endParaRPr lang="id-ID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</p:txBody>
      </p:sp>
      <p:sp>
        <p:nvSpPr>
          <p:cNvPr id="40" name="AutoShape 19"/>
          <p:cNvSpPr>
            <a:spLocks/>
          </p:cNvSpPr>
          <p:nvPr/>
        </p:nvSpPr>
        <p:spPr bwMode="auto">
          <a:xfrm>
            <a:off x="7800127" y="2334370"/>
            <a:ext cx="914280" cy="954050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76203" tIns="76203" rIns="76203" bIns="76203" anchor="ctr"/>
          <a:lstStyle/>
          <a:p>
            <a:pPr defTabSz="685812">
              <a:defRPr/>
            </a:pPr>
            <a:endParaRPr lang="es-ES" sz="435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 Regular"/>
              <a:cs typeface="Lato Regular"/>
              <a:sym typeface="Gill Sans" charset="0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6493213" y="8649539"/>
            <a:ext cx="397449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en-US" sz="2200" b="1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Straight Up</a:t>
            </a:r>
          </a:p>
          <a:p>
            <a:endParaRPr lang="en-US" sz="2200" b="1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r>
              <a:rPr lang="en-US" sz="2200" b="1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Website</a:t>
            </a:r>
          </a:p>
          <a:p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2013/14</a:t>
            </a:r>
          </a:p>
          <a:p>
            <a:endParaRPr lang="en-US" sz="2200" b="1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r>
              <a:rPr lang="en-US" sz="2200" b="1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50th Year </a:t>
            </a:r>
          </a:p>
          <a:p>
            <a:endParaRPr lang="en-US" sz="2200" b="1" dirty="0">
              <a:solidFill>
                <a:schemeClr val="bg1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  <a:p>
            <a:r>
              <a:rPr lang="en-US" sz="2200" b="1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Social Media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Facebook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Monthly Updates - 2015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E-news – 2014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Membership Surveys - 2014</a:t>
            </a:r>
            <a:endParaRPr lang="en-US" sz="2200" dirty="0">
              <a:solidFill>
                <a:schemeClr val="bg1"/>
              </a:solidFill>
              <a:latin typeface="Lato Light"/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6747432" y="7834989"/>
            <a:ext cx="2940799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u="sng" dirty="0">
                <a:solidFill>
                  <a:schemeClr val="bg1"/>
                </a:solidFill>
                <a:latin typeface="Lato Light"/>
                <a:cs typeface="Lato Light"/>
              </a:rPr>
              <a:t>Marketing</a:t>
            </a:r>
            <a:endParaRPr lang="id-ID" sz="3200" b="1" u="sng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85" name="TextBox 30"/>
          <p:cNvSpPr txBox="1">
            <a:spLocks noChangeArrowheads="1"/>
          </p:cNvSpPr>
          <p:nvPr/>
        </p:nvSpPr>
        <p:spPr bwMode="auto">
          <a:xfrm>
            <a:off x="766408" y="10506713"/>
            <a:ext cx="351918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r>
              <a:rPr lang="en-US" sz="2200" b="1" u="sng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9 Branches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No geographic change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Chairs &amp; Sec Forum Continues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Branch Guidelines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Updated Annually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Guest Speakers Support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Branch Support Fund</a:t>
            </a:r>
            <a:endParaRPr lang="en-US" sz="2200" dirty="0">
              <a:solidFill>
                <a:schemeClr val="bg1"/>
              </a:solidFill>
              <a:latin typeface="Lato Light"/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89" name="TextBox 31"/>
          <p:cNvSpPr txBox="1">
            <a:spLocks noChangeArrowheads="1"/>
          </p:cNvSpPr>
          <p:nvPr/>
        </p:nvSpPr>
        <p:spPr bwMode="auto">
          <a:xfrm>
            <a:off x="968997" y="9744236"/>
            <a:ext cx="26493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  <a:cs typeface="Lato Light"/>
              </a:rPr>
              <a:t>Branches</a:t>
            </a:r>
            <a:endParaRPr lang="id-ID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Light"/>
              <a:cs typeface="Lato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4503879" y="191068"/>
            <a:ext cx="9272190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BOINZ</a:t>
            </a:r>
            <a:endParaRPr lang="id-ID" sz="6602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721D5374-05D5-4891-B7EB-93967F901AE0}"/>
              </a:ext>
            </a:extLst>
          </p:cNvPr>
          <p:cNvSpPr txBox="1">
            <a:spLocks/>
          </p:cNvSpPr>
          <p:nvPr/>
        </p:nvSpPr>
        <p:spPr>
          <a:xfrm>
            <a:off x="4783588" y="1055160"/>
            <a:ext cx="8743666" cy="629501"/>
          </a:xfrm>
          <a:prstGeom prst="rect">
            <a:avLst/>
          </a:prstGeom>
        </p:spPr>
        <p:txBody>
          <a:bodyPr vert="horz" lIns="163160" tIns="81580" rIns="163160" bIns="81580" rtlCol="0">
            <a:normAutofit fontScale="92500" lnSpcReduction="10000"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1"/>
                </a:solidFill>
                <a:latin typeface="Lato Light"/>
                <a:cs typeface="Lato Light"/>
              </a:rPr>
              <a:t>5 Years in 5 Minutes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FB21F4E-BBC0-4E93-AE62-7EF0EDA5D9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84" y="9867781"/>
            <a:ext cx="748046" cy="1078509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373865D-BB60-44C3-B2BD-F4474313DCA3}"/>
              </a:ext>
            </a:extLst>
          </p:cNvPr>
          <p:cNvCxnSpPr>
            <a:cxnSpLocks/>
          </p:cNvCxnSpPr>
          <p:nvPr/>
        </p:nvCxnSpPr>
        <p:spPr>
          <a:xfrm flipH="1">
            <a:off x="6442515" y="8516142"/>
            <a:ext cx="341451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CF67A3-BE2A-4476-9E6C-745BC50CEEE0}"/>
              </a:ext>
            </a:extLst>
          </p:cNvPr>
          <p:cNvCxnSpPr>
            <a:cxnSpLocks/>
          </p:cNvCxnSpPr>
          <p:nvPr/>
        </p:nvCxnSpPr>
        <p:spPr>
          <a:xfrm flipH="1">
            <a:off x="586408" y="10443887"/>
            <a:ext cx="341451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82BAA9-5364-437B-A0F2-C208CA7138A6}"/>
              </a:ext>
            </a:extLst>
          </p:cNvPr>
          <p:cNvCxnSpPr>
            <a:cxnSpLocks/>
          </p:cNvCxnSpPr>
          <p:nvPr/>
        </p:nvCxnSpPr>
        <p:spPr>
          <a:xfrm flipH="1">
            <a:off x="6493213" y="4019610"/>
            <a:ext cx="341451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8A54FB-D640-4CEE-942B-CAAC818797DD}"/>
              </a:ext>
            </a:extLst>
          </p:cNvPr>
          <p:cNvCxnSpPr>
            <a:cxnSpLocks/>
          </p:cNvCxnSpPr>
          <p:nvPr/>
        </p:nvCxnSpPr>
        <p:spPr>
          <a:xfrm flipH="1">
            <a:off x="790840" y="4071103"/>
            <a:ext cx="341451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3AB036D-1C8E-414F-9EDA-F9EC89A7EC9D}"/>
              </a:ext>
            </a:extLst>
          </p:cNvPr>
          <p:cNvCxnSpPr>
            <a:cxnSpLocks/>
          </p:cNvCxnSpPr>
          <p:nvPr/>
        </p:nvCxnSpPr>
        <p:spPr>
          <a:xfrm flipH="1">
            <a:off x="12728911" y="4095518"/>
            <a:ext cx="3414519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290">
            <a:extLst>
              <a:ext uri="{FF2B5EF4-FFF2-40B4-BE49-F238E27FC236}">
                <a16:creationId xmlns:a16="http://schemas.microsoft.com/office/drawing/2014/main" id="{8FC7B6F2-7C51-4E00-A111-8E98BAE7E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1160" y="2516162"/>
            <a:ext cx="1070019" cy="828772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82886" tIns="91443" rIns="182886" bIns="91443" anchor="ctr"/>
          <a:lstStyle/>
          <a:p>
            <a:pPr>
              <a:defRPr/>
            </a:pPr>
            <a:endParaRPr lang="en-US" sz="2701" dirty="0">
              <a:latin typeface="Lato Light"/>
              <a:ea typeface="SimSun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28D126-5B0F-4A95-9616-937460913376}"/>
              </a:ext>
            </a:extLst>
          </p:cNvPr>
          <p:cNvSpPr txBox="1"/>
          <p:nvPr/>
        </p:nvSpPr>
        <p:spPr>
          <a:xfrm>
            <a:off x="14908048" y="4919726"/>
            <a:ext cx="3230462" cy="674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chemeClr val="bg1"/>
                </a:solidFill>
                <a:latin typeface="Lato Regular"/>
              </a:rPr>
              <a:t>International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AIBS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ICC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ACRS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CABE/ATTMA</a:t>
            </a:r>
          </a:p>
          <a:p>
            <a:endParaRPr lang="en-US" sz="2200" dirty="0">
              <a:solidFill>
                <a:schemeClr val="bg1"/>
              </a:solidFill>
              <a:latin typeface="Lato Regular"/>
            </a:endParaRPr>
          </a:p>
          <a:p>
            <a:r>
              <a:rPr lang="en-US" sz="2200" b="1" u="sng" dirty="0">
                <a:solidFill>
                  <a:schemeClr val="bg1"/>
                </a:solidFill>
                <a:latin typeface="Lato Regular"/>
              </a:rPr>
              <a:t>Commercial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GIB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PRYDA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MiTEK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Carter Holt Harvey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Hilti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Viridian Glass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BRANZ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Pacific Steel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Resene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Ryan Fire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EBOSS</a:t>
            </a:r>
          </a:p>
          <a:p>
            <a:pPr marL="244927" indent="-24492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Lato Regular"/>
              </a:rPr>
              <a:t>Etc.</a:t>
            </a:r>
          </a:p>
          <a:p>
            <a:endParaRPr lang="en-US" sz="1429" dirty="0"/>
          </a:p>
        </p:txBody>
      </p:sp>
      <p:sp>
        <p:nvSpPr>
          <p:cNvPr id="59" name="AutoShape 91">
            <a:extLst>
              <a:ext uri="{FF2B5EF4-FFF2-40B4-BE49-F238E27FC236}">
                <a16:creationId xmlns:a16="http://schemas.microsoft.com/office/drawing/2014/main" id="{82A8DAEA-C9D9-48F3-B458-3A09FC038F87}"/>
              </a:ext>
            </a:extLst>
          </p:cNvPr>
          <p:cNvSpPr>
            <a:spLocks/>
          </p:cNvSpPr>
          <p:nvPr/>
        </p:nvSpPr>
        <p:spPr bwMode="auto">
          <a:xfrm>
            <a:off x="1835619" y="8991064"/>
            <a:ext cx="787115" cy="744368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76203" tIns="76203" rIns="76203" bIns="76203" anchor="ctr"/>
          <a:lstStyle/>
          <a:p>
            <a:pPr defTabSz="685812">
              <a:defRPr/>
            </a:pPr>
            <a:endParaRPr lang="es-ES" sz="4351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7" name="Graphic 16" descr="Social network">
            <a:extLst>
              <a:ext uri="{FF2B5EF4-FFF2-40B4-BE49-F238E27FC236}">
                <a16:creationId xmlns:a16="http://schemas.microsoft.com/office/drawing/2014/main" id="{21DA4E6A-28F9-4BFB-9B86-1F54F4ADF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8341" y="2056635"/>
            <a:ext cx="1316107" cy="1316107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739865D5-6BA5-4842-A67B-C13EA6B26948}"/>
              </a:ext>
            </a:extLst>
          </p:cNvPr>
          <p:cNvGrpSpPr/>
          <p:nvPr/>
        </p:nvGrpSpPr>
        <p:grpSpPr>
          <a:xfrm>
            <a:off x="7885582" y="6945999"/>
            <a:ext cx="528374" cy="757123"/>
            <a:chOff x="3741341" y="1604128"/>
            <a:chExt cx="341313" cy="488950"/>
          </a:xfrm>
          <a:solidFill>
            <a:schemeClr val="accent3"/>
          </a:solidFill>
        </p:grpSpPr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EBF2AA26-BBB7-4490-B5F5-41202E3DF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1341" y="1604128"/>
              <a:ext cx="341313" cy="48895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1ED933E4-0572-46B4-A06B-774427BB5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128" y="1680328"/>
              <a:ext cx="101600" cy="10001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solidFill>
                <a:schemeClr val="accent3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D728F07-0B61-409D-A755-0F9FB62C7042}"/>
              </a:ext>
            </a:extLst>
          </p:cNvPr>
          <p:cNvCxnSpPr>
            <a:cxnSpLocks/>
          </p:cNvCxnSpPr>
          <p:nvPr/>
        </p:nvCxnSpPr>
        <p:spPr>
          <a:xfrm>
            <a:off x="5500841" y="2958488"/>
            <a:ext cx="0" cy="103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E9F7A5E-9599-482E-B251-5F28D387BE59}"/>
              </a:ext>
            </a:extLst>
          </p:cNvPr>
          <p:cNvCxnSpPr>
            <a:cxnSpLocks/>
          </p:cNvCxnSpPr>
          <p:nvPr/>
        </p:nvCxnSpPr>
        <p:spPr>
          <a:xfrm>
            <a:off x="10993467" y="2958488"/>
            <a:ext cx="0" cy="10388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5560" y="97332"/>
            <a:ext cx="1674295" cy="7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3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9" grpId="0" animBg="1"/>
      <p:bldP spid="25" grpId="0"/>
      <p:bldP spid="28" grpId="0"/>
      <p:bldP spid="84" grpId="0"/>
      <p:bldP spid="87" grpId="0"/>
      <p:bldP spid="86" grpId="0"/>
      <p:bldP spid="91" grpId="0"/>
      <p:bldP spid="40" grpId="0" animBg="1"/>
      <p:bldP spid="24" grpId="0"/>
      <p:bldP spid="26" grpId="0"/>
      <p:bldP spid="85" grpId="0"/>
      <p:bldP spid="89" grpId="0"/>
      <p:bldP spid="45" grpId="0"/>
      <p:bldP spid="46" grpId="0"/>
      <p:bldP spid="57" grpId="0" animBg="1"/>
      <p:bldP spid="58" grpId="0"/>
      <p:bldP spid="5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61459" y="1439552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Core Membership Messaging</a:t>
            </a:r>
            <a:endParaRPr lang="id-ID" sz="6602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651CC2-D522-4764-9721-2E3C59ACE381}"/>
              </a:ext>
            </a:extLst>
          </p:cNvPr>
          <p:cNvGrpSpPr/>
          <p:nvPr/>
        </p:nvGrpSpPr>
        <p:grpSpPr>
          <a:xfrm>
            <a:off x="2254890" y="2455167"/>
            <a:ext cx="2674736" cy="3364080"/>
            <a:chOff x="6316933" y="4398233"/>
            <a:chExt cx="5639850" cy="66817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9D7995D0-6109-4F09-9B33-623C13193DAB}"/>
                </a:ext>
              </a:extLst>
            </p:cNvPr>
            <p:cNvSpPr>
              <a:spLocks/>
            </p:cNvSpPr>
            <p:nvPr/>
          </p:nvSpPr>
          <p:spPr bwMode="auto">
            <a:xfrm rot="20192702" flipH="1">
              <a:off x="9327908" y="4398233"/>
              <a:ext cx="1078539" cy="895537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22ED12C5-7354-422D-95FE-0757B5AD7702}"/>
                </a:ext>
              </a:extLst>
            </p:cNvPr>
            <p:cNvSpPr>
              <a:spLocks/>
            </p:cNvSpPr>
            <p:nvPr/>
          </p:nvSpPr>
          <p:spPr bwMode="auto">
            <a:xfrm rot="1695130">
              <a:off x="11183914" y="5389394"/>
              <a:ext cx="510129" cy="65488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2247B984-C494-4D3F-B08F-D107F9995FD2}"/>
                </a:ext>
              </a:extLst>
            </p:cNvPr>
            <p:cNvSpPr>
              <a:spLocks/>
            </p:cNvSpPr>
            <p:nvPr/>
          </p:nvSpPr>
          <p:spPr bwMode="auto">
            <a:xfrm rot="19798984">
              <a:off x="9454650" y="4655982"/>
              <a:ext cx="1864425" cy="1401878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F42E06D2-724C-437A-8CA3-50FCFEB246A1}"/>
                </a:ext>
              </a:extLst>
            </p:cNvPr>
            <p:cNvSpPr>
              <a:spLocks/>
            </p:cNvSpPr>
            <p:nvPr/>
          </p:nvSpPr>
          <p:spPr bwMode="auto">
            <a:xfrm rot="20742510">
              <a:off x="9002117" y="5385559"/>
              <a:ext cx="510129" cy="65488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7AFF9BE4-0924-40B4-A80C-A2AE34F5A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933" y="5715711"/>
              <a:ext cx="2133156" cy="1963674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C11F3A73-CF62-4E6C-908E-32F60FFB5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3457" y="5766788"/>
              <a:ext cx="2083326" cy="1566471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r>
                <a:rPr lang="id-ID" sz="2701" dirty="0">
                  <a:latin typeface="Lato Light"/>
                </a:rPr>
                <a:t>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653C218-2FC0-4CAF-A5FD-21BD61A9FD26}"/>
                </a:ext>
              </a:extLst>
            </p:cNvPr>
            <p:cNvGrpSpPr/>
            <p:nvPr/>
          </p:nvGrpSpPr>
          <p:grpSpPr>
            <a:xfrm>
              <a:off x="8086219" y="5260095"/>
              <a:ext cx="3438915" cy="5819849"/>
              <a:chOff x="5390813" y="2553387"/>
              <a:chExt cx="2292610" cy="3878889"/>
            </a:xfrm>
            <a:solidFill>
              <a:schemeClr val="tx2"/>
            </a:solidFill>
          </p:grpSpPr>
          <p:sp>
            <p:nvSpPr>
              <p:cNvPr id="92" name="Freeform 29">
                <a:extLst>
                  <a:ext uri="{FF2B5EF4-FFF2-40B4-BE49-F238E27FC236}">
                    <a16:creationId xmlns:a16="http://schemas.microsoft.com/office/drawing/2014/main" id="{1E6C86C2-A3C0-4129-BE30-150522C41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8694" y="3371498"/>
                <a:ext cx="1274729" cy="868054"/>
              </a:xfrm>
              <a:custGeom>
                <a:avLst/>
                <a:gdLst>
                  <a:gd name="T0" fmla="*/ 129 w 226"/>
                  <a:gd name="T1" fmla="*/ 12 h 154"/>
                  <a:gd name="T2" fmla="*/ 7 w 226"/>
                  <a:gd name="T3" fmla="*/ 154 h 154"/>
                  <a:gd name="T4" fmla="*/ 0 w 226"/>
                  <a:gd name="T5" fmla="*/ 142 h 154"/>
                  <a:gd name="T6" fmla="*/ 120 w 226"/>
                  <a:gd name="T7" fmla="*/ 8 h 154"/>
                  <a:gd name="T8" fmla="*/ 226 w 226"/>
                  <a:gd name="T9" fmla="*/ 19 h 154"/>
                  <a:gd name="T10" fmla="*/ 129 w 226"/>
                  <a:gd name="T11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154">
                    <a:moveTo>
                      <a:pt x="129" y="12"/>
                    </a:moveTo>
                    <a:cubicBezTo>
                      <a:pt x="55" y="28"/>
                      <a:pt x="4" y="90"/>
                      <a:pt x="7" y="154"/>
                    </a:cubicBezTo>
                    <a:cubicBezTo>
                      <a:pt x="4" y="151"/>
                      <a:pt x="3" y="145"/>
                      <a:pt x="0" y="142"/>
                    </a:cubicBezTo>
                    <a:cubicBezTo>
                      <a:pt x="0" y="80"/>
                      <a:pt x="48" y="24"/>
                      <a:pt x="120" y="8"/>
                    </a:cubicBezTo>
                    <a:cubicBezTo>
                      <a:pt x="157" y="0"/>
                      <a:pt x="195" y="5"/>
                      <a:pt x="226" y="19"/>
                    </a:cubicBezTo>
                    <a:cubicBezTo>
                      <a:pt x="197" y="8"/>
                      <a:pt x="163" y="5"/>
                      <a:pt x="1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93" name="Freeform 31">
                <a:extLst>
                  <a:ext uri="{FF2B5EF4-FFF2-40B4-BE49-F238E27FC236}">
                    <a16:creationId xmlns:a16="http://schemas.microsoft.com/office/drawing/2014/main" id="{13FE6DAF-A307-4803-AAE1-1F3C59198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2304" y="2553387"/>
                <a:ext cx="118912" cy="789180"/>
              </a:xfrm>
              <a:custGeom>
                <a:avLst/>
                <a:gdLst>
                  <a:gd name="T0" fmla="*/ 12 w 21"/>
                  <a:gd name="T1" fmla="*/ 80 h 81"/>
                  <a:gd name="T2" fmla="*/ 3 w 21"/>
                  <a:gd name="T3" fmla="*/ 81 h 81"/>
                  <a:gd name="T4" fmla="*/ 3 w 21"/>
                  <a:gd name="T5" fmla="*/ 32 h 81"/>
                  <a:gd name="T6" fmla="*/ 5 w 21"/>
                  <a:gd name="T7" fmla="*/ 0 h 81"/>
                  <a:gd name="T8" fmla="*/ 14 w 21"/>
                  <a:gd name="T9" fmla="*/ 28 h 81"/>
                  <a:gd name="T10" fmla="*/ 12 w 21"/>
                  <a:gd name="T11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1">
                    <a:moveTo>
                      <a:pt x="12" y="80"/>
                    </a:moveTo>
                    <a:cubicBezTo>
                      <a:pt x="9" y="81"/>
                      <a:pt x="6" y="81"/>
                      <a:pt x="3" y="81"/>
                    </a:cubicBezTo>
                    <a:cubicBezTo>
                      <a:pt x="3" y="55"/>
                      <a:pt x="3" y="36"/>
                      <a:pt x="3" y="32"/>
                    </a:cubicBezTo>
                    <a:cubicBezTo>
                      <a:pt x="0" y="8"/>
                      <a:pt x="1" y="0"/>
                      <a:pt x="5" y="0"/>
                    </a:cubicBezTo>
                    <a:cubicBezTo>
                      <a:pt x="9" y="0"/>
                      <a:pt x="21" y="3"/>
                      <a:pt x="14" y="28"/>
                    </a:cubicBezTo>
                    <a:cubicBezTo>
                      <a:pt x="13" y="33"/>
                      <a:pt x="12" y="52"/>
                      <a:pt x="12" y="8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94" name="Freeform 24">
                <a:extLst>
                  <a:ext uri="{FF2B5EF4-FFF2-40B4-BE49-F238E27FC236}">
                    <a16:creationId xmlns:a16="http://schemas.microsoft.com/office/drawing/2014/main" id="{651A41DC-DE1A-4159-BC68-EDDA51938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0813" y="4008863"/>
                <a:ext cx="168853" cy="1674272"/>
              </a:xfrm>
              <a:custGeom>
                <a:avLst/>
                <a:gdLst>
                  <a:gd name="T0" fmla="*/ 21 w 30"/>
                  <a:gd name="T1" fmla="*/ 297 h 297"/>
                  <a:gd name="T2" fmla="*/ 29 w 30"/>
                  <a:gd name="T3" fmla="*/ 290 h 297"/>
                  <a:gd name="T4" fmla="*/ 29 w 30"/>
                  <a:gd name="T5" fmla="*/ 13 h 297"/>
                  <a:gd name="T6" fmla="*/ 21 w 30"/>
                  <a:gd name="T7" fmla="*/ 2 h 297"/>
                  <a:gd name="T8" fmla="*/ 22 w 30"/>
                  <a:gd name="T9" fmla="*/ 7 h 297"/>
                  <a:gd name="T10" fmla="*/ 14 w 30"/>
                  <a:gd name="T11" fmla="*/ 290 h 297"/>
                  <a:gd name="T12" fmla="*/ 21 w 30"/>
                  <a:gd name="T13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97">
                    <a:moveTo>
                      <a:pt x="21" y="297"/>
                    </a:moveTo>
                    <a:cubicBezTo>
                      <a:pt x="25" y="297"/>
                      <a:pt x="29" y="294"/>
                      <a:pt x="29" y="290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9"/>
                      <a:pt x="25" y="2"/>
                      <a:pt x="21" y="2"/>
                    </a:cubicBezTo>
                    <a:cubicBezTo>
                      <a:pt x="17" y="2"/>
                      <a:pt x="0" y="0"/>
                      <a:pt x="22" y="7"/>
                    </a:cubicBezTo>
                    <a:cubicBezTo>
                      <a:pt x="30" y="9"/>
                      <a:pt x="14" y="290"/>
                      <a:pt x="14" y="290"/>
                    </a:cubicBezTo>
                    <a:cubicBezTo>
                      <a:pt x="14" y="294"/>
                      <a:pt x="17" y="297"/>
                      <a:pt x="21" y="29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95" name="Freeform 25">
                <a:extLst>
                  <a:ext uri="{FF2B5EF4-FFF2-40B4-BE49-F238E27FC236}">
                    <a16:creationId xmlns:a16="http://schemas.microsoft.com/office/drawing/2014/main" id="{CC0D5F0F-60C4-44F3-A10C-1AA5750CD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1273" y="4329923"/>
                <a:ext cx="145071" cy="1353212"/>
              </a:xfrm>
              <a:custGeom>
                <a:avLst/>
                <a:gdLst>
                  <a:gd name="T0" fmla="*/ 8 w 26"/>
                  <a:gd name="T1" fmla="*/ 240 h 240"/>
                  <a:gd name="T2" fmla="*/ 16 w 26"/>
                  <a:gd name="T3" fmla="*/ 233 h 240"/>
                  <a:gd name="T4" fmla="*/ 17 w 26"/>
                  <a:gd name="T5" fmla="*/ 34 h 240"/>
                  <a:gd name="T6" fmla="*/ 12 w 26"/>
                  <a:gd name="T7" fmla="*/ 33 h 240"/>
                  <a:gd name="T8" fmla="*/ 1 w 26"/>
                  <a:gd name="T9" fmla="*/ 233 h 240"/>
                  <a:gd name="T10" fmla="*/ 8 w 26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0">
                    <a:moveTo>
                      <a:pt x="8" y="240"/>
                    </a:moveTo>
                    <a:cubicBezTo>
                      <a:pt x="12" y="240"/>
                      <a:pt x="16" y="237"/>
                      <a:pt x="16" y="233"/>
                    </a:cubicBezTo>
                    <a:cubicBezTo>
                      <a:pt x="16" y="233"/>
                      <a:pt x="8" y="68"/>
                      <a:pt x="17" y="34"/>
                    </a:cubicBezTo>
                    <a:cubicBezTo>
                      <a:pt x="26" y="0"/>
                      <a:pt x="15" y="30"/>
                      <a:pt x="12" y="33"/>
                    </a:cubicBezTo>
                    <a:cubicBezTo>
                      <a:pt x="0" y="53"/>
                      <a:pt x="1" y="233"/>
                      <a:pt x="1" y="233"/>
                    </a:cubicBezTo>
                    <a:cubicBezTo>
                      <a:pt x="1" y="237"/>
                      <a:pt x="4" y="240"/>
                      <a:pt x="8" y="24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96" name="Freeform 26">
                <a:extLst>
                  <a:ext uri="{FF2B5EF4-FFF2-40B4-BE49-F238E27FC236}">
                    <a16:creationId xmlns:a16="http://schemas.microsoft.com/office/drawing/2014/main" id="{CA68FE80-FD54-4C87-B5B6-75EFB68B5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3019" y="3951786"/>
                <a:ext cx="114155" cy="1481636"/>
              </a:xfrm>
              <a:custGeom>
                <a:avLst/>
                <a:gdLst>
                  <a:gd name="T0" fmla="*/ 9 w 20"/>
                  <a:gd name="T1" fmla="*/ 263 h 263"/>
                  <a:gd name="T2" fmla="*/ 17 w 20"/>
                  <a:gd name="T3" fmla="*/ 256 h 263"/>
                  <a:gd name="T4" fmla="*/ 17 w 20"/>
                  <a:gd name="T5" fmla="*/ 19 h 263"/>
                  <a:gd name="T6" fmla="*/ 9 w 20"/>
                  <a:gd name="T7" fmla="*/ 12 h 263"/>
                  <a:gd name="T8" fmla="*/ 2 w 20"/>
                  <a:gd name="T9" fmla="*/ 256 h 263"/>
                  <a:gd name="T10" fmla="*/ 9 w 20"/>
                  <a:gd name="T1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63">
                    <a:moveTo>
                      <a:pt x="9" y="263"/>
                    </a:moveTo>
                    <a:cubicBezTo>
                      <a:pt x="13" y="263"/>
                      <a:pt x="17" y="260"/>
                      <a:pt x="17" y="256"/>
                    </a:cubicBezTo>
                    <a:cubicBezTo>
                      <a:pt x="17" y="256"/>
                      <a:pt x="8" y="67"/>
                      <a:pt x="17" y="19"/>
                    </a:cubicBezTo>
                    <a:cubicBezTo>
                      <a:pt x="20" y="0"/>
                      <a:pt x="12" y="9"/>
                      <a:pt x="9" y="12"/>
                    </a:cubicBezTo>
                    <a:cubicBezTo>
                      <a:pt x="0" y="22"/>
                      <a:pt x="2" y="256"/>
                      <a:pt x="2" y="256"/>
                    </a:cubicBezTo>
                    <a:cubicBezTo>
                      <a:pt x="2" y="260"/>
                      <a:pt x="5" y="263"/>
                      <a:pt x="9" y="26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97" name="Freeform 27">
                <a:extLst>
                  <a:ext uri="{FF2B5EF4-FFF2-40B4-BE49-F238E27FC236}">
                    <a16:creationId xmlns:a16="http://schemas.microsoft.com/office/drawing/2014/main" id="{14FB1202-FD1E-47A8-8135-D7FB53C470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4537" y="5333535"/>
                <a:ext cx="1277107" cy="1098741"/>
              </a:xfrm>
              <a:custGeom>
                <a:avLst/>
                <a:gdLst>
                  <a:gd name="T0" fmla="*/ 2 w 226"/>
                  <a:gd name="T1" fmla="*/ 61 h 195"/>
                  <a:gd name="T2" fmla="*/ 56 w 226"/>
                  <a:gd name="T3" fmla="*/ 128 h 195"/>
                  <a:gd name="T4" fmla="*/ 56 w 226"/>
                  <a:gd name="T5" fmla="*/ 128 h 195"/>
                  <a:gd name="T6" fmla="*/ 108 w 226"/>
                  <a:gd name="T7" fmla="*/ 192 h 195"/>
                  <a:gd name="T8" fmla="*/ 113 w 226"/>
                  <a:gd name="T9" fmla="*/ 195 h 195"/>
                  <a:gd name="T10" fmla="*/ 119 w 226"/>
                  <a:gd name="T11" fmla="*/ 192 h 195"/>
                  <a:gd name="T12" fmla="*/ 171 w 226"/>
                  <a:gd name="T13" fmla="*/ 128 h 195"/>
                  <a:gd name="T14" fmla="*/ 171 w 226"/>
                  <a:gd name="T15" fmla="*/ 128 h 195"/>
                  <a:gd name="T16" fmla="*/ 224 w 226"/>
                  <a:gd name="T17" fmla="*/ 61 h 195"/>
                  <a:gd name="T18" fmla="*/ 225 w 226"/>
                  <a:gd name="T19" fmla="*/ 54 h 195"/>
                  <a:gd name="T20" fmla="*/ 219 w 226"/>
                  <a:gd name="T21" fmla="*/ 49 h 195"/>
                  <a:gd name="T22" fmla="*/ 178 w 226"/>
                  <a:gd name="T23" fmla="*/ 7 h 195"/>
                  <a:gd name="T24" fmla="*/ 177 w 226"/>
                  <a:gd name="T25" fmla="*/ 5 h 195"/>
                  <a:gd name="T26" fmla="*/ 169 w 226"/>
                  <a:gd name="T27" fmla="*/ 1 h 195"/>
                  <a:gd name="T28" fmla="*/ 166 w 226"/>
                  <a:gd name="T29" fmla="*/ 2 h 195"/>
                  <a:gd name="T30" fmla="*/ 163 w 226"/>
                  <a:gd name="T31" fmla="*/ 7 h 195"/>
                  <a:gd name="T32" fmla="*/ 113 w 226"/>
                  <a:gd name="T33" fmla="*/ 50 h 195"/>
                  <a:gd name="T34" fmla="*/ 64 w 226"/>
                  <a:gd name="T35" fmla="*/ 7 h 195"/>
                  <a:gd name="T36" fmla="*/ 56 w 226"/>
                  <a:gd name="T37" fmla="*/ 1 h 195"/>
                  <a:gd name="T38" fmla="*/ 56 w 226"/>
                  <a:gd name="T39" fmla="*/ 1 h 195"/>
                  <a:gd name="T40" fmla="*/ 53 w 226"/>
                  <a:gd name="T41" fmla="*/ 2 h 195"/>
                  <a:gd name="T42" fmla="*/ 50 w 226"/>
                  <a:gd name="T43" fmla="*/ 5 h 195"/>
                  <a:gd name="T44" fmla="*/ 49 w 226"/>
                  <a:gd name="T45" fmla="*/ 7 h 195"/>
                  <a:gd name="T46" fmla="*/ 7 w 226"/>
                  <a:gd name="T47" fmla="*/ 49 h 195"/>
                  <a:gd name="T48" fmla="*/ 1 w 226"/>
                  <a:gd name="T49" fmla="*/ 54 h 195"/>
                  <a:gd name="T50" fmla="*/ 2 w 226"/>
                  <a:gd name="T51" fmla="*/ 61 h 195"/>
                  <a:gd name="T52" fmla="*/ 75 w 226"/>
                  <a:gd name="T53" fmla="*/ 128 h 195"/>
                  <a:gd name="T54" fmla="*/ 152 w 226"/>
                  <a:gd name="T55" fmla="*/ 128 h 195"/>
                  <a:gd name="T56" fmla="*/ 113 w 226"/>
                  <a:gd name="T57" fmla="*/ 175 h 195"/>
                  <a:gd name="T58" fmla="*/ 75 w 226"/>
                  <a:gd name="T59" fmla="*/ 12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6" h="195">
                    <a:moveTo>
                      <a:pt x="2" y="61"/>
                    </a:moveTo>
                    <a:cubicBezTo>
                      <a:pt x="56" y="128"/>
                      <a:pt x="56" y="128"/>
                      <a:pt x="56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109" y="194"/>
                      <a:pt x="111" y="195"/>
                      <a:pt x="113" y="195"/>
                    </a:cubicBezTo>
                    <a:cubicBezTo>
                      <a:pt x="116" y="195"/>
                      <a:pt x="118" y="194"/>
                      <a:pt x="119" y="192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224" y="61"/>
                      <a:pt x="224" y="61"/>
                      <a:pt x="224" y="61"/>
                    </a:cubicBezTo>
                    <a:cubicBezTo>
                      <a:pt x="226" y="59"/>
                      <a:pt x="226" y="56"/>
                      <a:pt x="225" y="54"/>
                    </a:cubicBezTo>
                    <a:cubicBezTo>
                      <a:pt x="224" y="51"/>
                      <a:pt x="222" y="50"/>
                      <a:pt x="219" y="49"/>
                    </a:cubicBezTo>
                    <a:cubicBezTo>
                      <a:pt x="198" y="46"/>
                      <a:pt x="180" y="29"/>
                      <a:pt x="178" y="7"/>
                    </a:cubicBezTo>
                    <a:cubicBezTo>
                      <a:pt x="178" y="6"/>
                      <a:pt x="177" y="5"/>
                      <a:pt x="177" y="5"/>
                    </a:cubicBezTo>
                    <a:cubicBezTo>
                      <a:pt x="175" y="2"/>
                      <a:pt x="172" y="0"/>
                      <a:pt x="169" y="1"/>
                    </a:cubicBezTo>
                    <a:cubicBezTo>
                      <a:pt x="168" y="1"/>
                      <a:pt x="167" y="1"/>
                      <a:pt x="166" y="2"/>
                    </a:cubicBezTo>
                    <a:cubicBezTo>
                      <a:pt x="164" y="3"/>
                      <a:pt x="163" y="5"/>
                      <a:pt x="163" y="7"/>
                    </a:cubicBezTo>
                    <a:cubicBezTo>
                      <a:pt x="160" y="31"/>
                      <a:pt x="138" y="50"/>
                      <a:pt x="113" y="50"/>
                    </a:cubicBezTo>
                    <a:cubicBezTo>
                      <a:pt x="88" y="50"/>
                      <a:pt x="67" y="31"/>
                      <a:pt x="64" y="7"/>
                    </a:cubicBezTo>
                    <a:cubicBezTo>
                      <a:pt x="63" y="3"/>
                      <a:pt x="60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1"/>
                      <a:pt x="54" y="1"/>
                      <a:pt x="53" y="2"/>
                    </a:cubicBezTo>
                    <a:cubicBezTo>
                      <a:pt x="51" y="2"/>
                      <a:pt x="50" y="3"/>
                      <a:pt x="50" y="5"/>
                    </a:cubicBezTo>
                    <a:cubicBezTo>
                      <a:pt x="49" y="5"/>
                      <a:pt x="49" y="6"/>
                      <a:pt x="49" y="7"/>
                    </a:cubicBezTo>
                    <a:cubicBezTo>
                      <a:pt x="46" y="29"/>
                      <a:pt x="29" y="46"/>
                      <a:pt x="7" y="49"/>
                    </a:cubicBezTo>
                    <a:cubicBezTo>
                      <a:pt x="4" y="50"/>
                      <a:pt x="2" y="51"/>
                      <a:pt x="1" y="54"/>
                    </a:cubicBezTo>
                    <a:cubicBezTo>
                      <a:pt x="0" y="56"/>
                      <a:pt x="1" y="59"/>
                      <a:pt x="2" y="61"/>
                    </a:cubicBezTo>
                    <a:close/>
                    <a:moveTo>
                      <a:pt x="75" y="128"/>
                    </a:moveTo>
                    <a:cubicBezTo>
                      <a:pt x="101" y="123"/>
                      <a:pt x="126" y="123"/>
                      <a:pt x="152" y="128"/>
                    </a:cubicBezTo>
                    <a:cubicBezTo>
                      <a:pt x="113" y="175"/>
                      <a:pt x="113" y="175"/>
                      <a:pt x="113" y="175"/>
                    </a:cubicBezTo>
                    <a:lnTo>
                      <a:pt x="75" y="128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8A13219B-EFF5-49B4-BEDA-CF80F363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0412" y="3611455"/>
                <a:ext cx="85616" cy="1821968"/>
              </a:xfrm>
              <a:custGeom>
                <a:avLst/>
                <a:gdLst>
                  <a:gd name="T0" fmla="*/ 13 w 15"/>
                  <a:gd name="T1" fmla="*/ 4 h 300"/>
                  <a:gd name="T2" fmla="*/ 15 w 15"/>
                  <a:gd name="T3" fmla="*/ 293 h 300"/>
                  <a:gd name="T4" fmla="*/ 7 w 15"/>
                  <a:gd name="T5" fmla="*/ 300 h 300"/>
                  <a:gd name="T6" fmla="*/ 0 w 15"/>
                  <a:gd name="T7" fmla="*/ 293 h 300"/>
                  <a:gd name="T8" fmla="*/ 4 w 15"/>
                  <a:gd name="T9" fmla="*/ 0 h 300"/>
                  <a:gd name="T10" fmla="*/ 13 w 15"/>
                  <a:gd name="T11" fmla="*/ 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00">
                    <a:moveTo>
                      <a:pt x="13" y="4"/>
                    </a:moveTo>
                    <a:cubicBezTo>
                      <a:pt x="13" y="137"/>
                      <a:pt x="15" y="293"/>
                      <a:pt x="15" y="293"/>
                    </a:cubicBezTo>
                    <a:cubicBezTo>
                      <a:pt x="15" y="297"/>
                      <a:pt x="11" y="300"/>
                      <a:pt x="7" y="300"/>
                    </a:cubicBezTo>
                    <a:cubicBezTo>
                      <a:pt x="3" y="300"/>
                      <a:pt x="0" y="297"/>
                      <a:pt x="0" y="293"/>
                    </a:cubicBezTo>
                    <a:cubicBezTo>
                      <a:pt x="0" y="293"/>
                      <a:pt x="3" y="134"/>
                      <a:pt x="4" y="0"/>
                    </a:cubicBezTo>
                    <a:cubicBezTo>
                      <a:pt x="7" y="2"/>
                      <a:pt x="10" y="3"/>
                      <a:pt x="13" y="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701" dirty="0">
                  <a:latin typeface="Lato Light"/>
                </a:endParaRPr>
              </a:p>
            </p:txBody>
          </p:sp>
        </p:grp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913A0C45-C61B-41FE-8276-91357CE38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7186" y="6301483"/>
              <a:ext cx="1281297" cy="106389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35442C96-1D81-4244-918B-E0A59CC74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104" y="5364273"/>
              <a:ext cx="659957" cy="881364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3864833E-79C0-424D-88AA-A1E92D15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881" y="7654405"/>
              <a:ext cx="788380" cy="752907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816A91A8-97AA-4C4C-A378-D2F5FBB0B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0232" y="5445647"/>
              <a:ext cx="667092" cy="856386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C9A19064-5144-4DAF-BBDA-194A28BE8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4645" y="4489349"/>
              <a:ext cx="938209" cy="1227485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51DFEAF6-AB19-401E-8269-9E441CC62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675" y="5189164"/>
              <a:ext cx="944392" cy="784154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id="{176B2176-824B-44F3-BCC3-9B9AD521CB89}"/>
                </a:ext>
              </a:extLst>
            </p:cNvPr>
            <p:cNvSpPr>
              <a:spLocks/>
            </p:cNvSpPr>
            <p:nvPr/>
          </p:nvSpPr>
          <p:spPr bwMode="auto">
            <a:xfrm rot="1801016" flipH="1">
              <a:off x="8560529" y="7425486"/>
              <a:ext cx="1212723" cy="911858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37168" tIns="68584" rIns="137168" bIns="68584" numCol="1" anchor="t" anchorCtr="0" compatLnSpc="1">
              <a:prstTxWarp prst="textNoShape">
                <a:avLst/>
              </a:prstTxWarp>
            </a:bodyPr>
            <a:lstStyle/>
            <a:p>
              <a:endParaRPr lang="id-ID" sz="2701" dirty="0">
                <a:latin typeface="Lato Light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E39A03C-34BC-4A99-93DF-5ED8FE6747D7}"/>
              </a:ext>
            </a:extLst>
          </p:cNvPr>
          <p:cNvSpPr txBox="1"/>
          <p:nvPr/>
        </p:nvSpPr>
        <p:spPr>
          <a:xfrm>
            <a:off x="1345840" y="5859345"/>
            <a:ext cx="4606964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Business Plan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By Year</a:t>
            </a:r>
            <a:endParaRPr lang="id-ID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endParaRPr>
          </a:p>
        </p:txBody>
      </p:sp>
      <p:pic>
        <p:nvPicPr>
          <p:cNvPr id="106" name="Graphic 105" descr="Add">
            <a:extLst>
              <a:ext uri="{FF2B5EF4-FFF2-40B4-BE49-F238E27FC236}">
                <a16:creationId xmlns:a16="http://schemas.microsoft.com/office/drawing/2014/main" id="{01D5F50A-2237-4D4F-99D9-7E8F450A9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6330" y="7597828"/>
            <a:ext cx="1400069" cy="14000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B71939AE-FCC8-4EF6-B0F8-5DF9CDD3FC51}"/>
              </a:ext>
            </a:extLst>
          </p:cNvPr>
          <p:cNvSpPr txBox="1"/>
          <p:nvPr/>
        </p:nvSpPr>
        <p:spPr>
          <a:xfrm>
            <a:off x="1489230" y="11919597"/>
            <a:ext cx="460696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Annual Reports</a:t>
            </a:r>
            <a:endParaRPr lang="id-ID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8DEDC7-9AB1-4DE6-ABCC-9EAC413468D6}"/>
              </a:ext>
            </a:extLst>
          </p:cNvPr>
          <p:cNvSpPr/>
          <p:nvPr/>
        </p:nvSpPr>
        <p:spPr>
          <a:xfrm>
            <a:off x="6511038" y="6373522"/>
            <a:ext cx="2013143" cy="3848672"/>
          </a:xfrm>
          <a:prstGeom prst="rightArrow">
            <a:avLst>
              <a:gd name="adj1" fmla="val 50000"/>
              <a:gd name="adj2" fmla="val 4308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F6332-FBAF-4AFA-AC30-601A99030C0B}"/>
              </a:ext>
            </a:extLst>
          </p:cNvPr>
          <p:cNvGrpSpPr/>
          <p:nvPr/>
        </p:nvGrpSpPr>
        <p:grpSpPr>
          <a:xfrm>
            <a:off x="2387235" y="9827607"/>
            <a:ext cx="2479135" cy="1632900"/>
            <a:chOff x="9891119" y="4201047"/>
            <a:chExt cx="7002918" cy="6504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660CF17-F94D-4517-8E2F-DD8D6A5F9111}"/>
                </a:ext>
              </a:extLst>
            </p:cNvPr>
            <p:cNvGrpSpPr/>
            <p:nvPr/>
          </p:nvGrpSpPr>
          <p:grpSpPr>
            <a:xfrm>
              <a:off x="9891119" y="4201048"/>
              <a:ext cx="803210" cy="6504687"/>
              <a:chOff x="6527220" y="2025779"/>
              <a:chExt cx="535473" cy="433532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3FE280D-BBDC-45C7-BBFF-72EED1E49ADE}"/>
                  </a:ext>
                </a:extLst>
              </p:cNvPr>
              <p:cNvSpPr/>
              <p:nvPr/>
            </p:nvSpPr>
            <p:spPr>
              <a:xfrm>
                <a:off x="6527221" y="2025779"/>
                <a:ext cx="535472" cy="4335329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1" dirty="0">
                  <a:latin typeface="Lato Light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F3756AC3-3588-4FC8-BCF9-6C0CCCBA4C9B}"/>
                  </a:ext>
                </a:extLst>
              </p:cNvPr>
              <p:cNvSpPr/>
              <p:nvPr/>
            </p:nvSpPr>
            <p:spPr>
              <a:xfrm>
                <a:off x="6527220" y="3176224"/>
                <a:ext cx="535472" cy="31848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1" dirty="0">
                  <a:latin typeface="Lato Light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B8C76DC-D648-4DC4-BF9B-5F2F60BB2ADB}"/>
                </a:ext>
              </a:extLst>
            </p:cNvPr>
            <p:cNvGrpSpPr/>
            <p:nvPr/>
          </p:nvGrpSpPr>
          <p:grpSpPr>
            <a:xfrm>
              <a:off x="11132548" y="4201048"/>
              <a:ext cx="803208" cy="6504687"/>
              <a:chOff x="7354844" y="2025779"/>
              <a:chExt cx="535472" cy="4335329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DA75FA2-61A5-41FB-9DFE-95C1AA8E6CFE}"/>
                  </a:ext>
                </a:extLst>
              </p:cNvPr>
              <p:cNvSpPr/>
              <p:nvPr/>
            </p:nvSpPr>
            <p:spPr>
              <a:xfrm>
                <a:off x="7354844" y="2025779"/>
                <a:ext cx="535472" cy="4335329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1" dirty="0">
                  <a:latin typeface="Lato Light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E7F5F222-54D0-4A7C-8337-6C638ED3630D}"/>
                  </a:ext>
                </a:extLst>
              </p:cNvPr>
              <p:cNvSpPr/>
              <p:nvPr/>
            </p:nvSpPr>
            <p:spPr>
              <a:xfrm>
                <a:off x="7354844" y="3904792"/>
                <a:ext cx="535472" cy="24563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1" dirty="0">
                  <a:latin typeface="Lato Light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E048F5A-C682-4BC1-BC6A-903A800C697C}"/>
                </a:ext>
              </a:extLst>
            </p:cNvPr>
            <p:cNvGrpSpPr/>
            <p:nvPr/>
          </p:nvGrpSpPr>
          <p:grpSpPr>
            <a:xfrm>
              <a:off x="12373989" y="4201047"/>
              <a:ext cx="803210" cy="6504689"/>
              <a:chOff x="8182466" y="2025779"/>
              <a:chExt cx="535473" cy="4335330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B8F256E-C2EF-4F16-9229-C6ABDD000F39}"/>
                  </a:ext>
                </a:extLst>
              </p:cNvPr>
              <p:cNvSpPr/>
              <p:nvPr/>
            </p:nvSpPr>
            <p:spPr>
              <a:xfrm>
                <a:off x="8182466" y="2025779"/>
                <a:ext cx="535472" cy="4335329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1" dirty="0">
                  <a:latin typeface="Lato Light"/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4B94BA23-BE78-4432-A20B-BB67D47FB650}"/>
                  </a:ext>
                </a:extLst>
              </p:cNvPr>
              <p:cNvSpPr/>
              <p:nvPr/>
            </p:nvSpPr>
            <p:spPr>
              <a:xfrm>
                <a:off x="8182467" y="2609559"/>
                <a:ext cx="535472" cy="37515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1" dirty="0">
                  <a:latin typeface="Lato Light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20853B2-15D1-4C14-9834-561F70496245}"/>
                </a:ext>
              </a:extLst>
            </p:cNvPr>
            <p:cNvGrpSpPr/>
            <p:nvPr/>
          </p:nvGrpSpPr>
          <p:grpSpPr>
            <a:xfrm>
              <a:off x="13611692" y="4201047"/>
              <a:ext cx="803210" cy="6504689"/>
              <a:chOff x="9007602" y="2025779"/>
              <a:chExt cx="535473" cy="4335330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73C5221-847F-4846-99A5-0860823E0270}"/>
                  </a:ext>
                </a:extLst>
              </p:cNvPr>
              <p:cNvSpPr/>
              <p:nvPr/>
            </p:nvSpPr>
            <p:spPr>
              <a:xfrm>
                <a:off x="9007602" y="2025779"/>
                <a:ext cx="535472" cy="4335329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1" dirty="0">
                  <a:latin typeface="Lato Light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C20DA3BD-C6FC-4AFA-BE57-4182C4702680}"/>
                  </a:ext>
                </a:extLst>
              </p:cNvPr>
              <p:cNvSpPr/>
              <p:nvPr/>
            </p:nvSpPr>
            <p:spPr>
              <a:xfrm>
                <a:off x="9007603" y="2829284"/>
                <a:ext cx="535472" cy="3531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1" dirty="0">
                  <a:latin typeface="Lato Light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598CA47-4931-4AFF-936E-EC067C64217A}"/>
                </a:ext>
              </a:extLst>
            </p:cNvPr>
            <p:cNvGrpSpPr/>
            <p:nvPr/>
          </p:nvGrpSpPr>
          <p:grpSpPr>
            <a:xfrm>
              <a:off x="14853124" y="4201047"/>
              <a:ext cx="803208" cy="6504695"/>
              <a:chOff x="9835225" y="2025779"/>
              <a:chExt cx="535472" cy="4335334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D959B18-15B7-4549-B4F0-7A8F15E823AC}"/>
                  </a:ext>
                </a:extLst>
              </p:cNvPr>
              <p:cNvSpPr/>
              <p:nvPr/>
            </p:nvSpPr>
            <p:spPr>
              <a:xfrm>
                <a:off x="9835225" y="2025779"/>
                <a:ext cx="535472" cy="4335329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1" dirty="0">
                  <a:latin typeface="Lato Light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9395EAC-4B19-4BF5-8E3B-0B070E06EE5A}"/>
                  </a:ext>
                </a:extLst>
              </p:cNvPr>
              <p:cNvSpPr/>
              <p:nvPr/>
            </p:nvSpPr>
            <p:spPr>
              <a:xfrm>
                <a:off x="9835225" y="2609560"/>
                <a:ext cx="535472" cy="375155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1" dirty="0">
                  <a:latin typeface="Lato Light"/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1C299E6A-E700-4849-A9B4-65393F0FA437}"/>
                </a:ext>
              </a:extLst>
            </p:cNvPr>
            <p:cNvGrpSpPr/>
            <p:nvPr/>
          </p:nvGrpSpPr>
          <p:grpSpPr>
            <a:xfrm>
              <a:off x="16090829" y="4201048"/>
              <a:ext cx="803208" cy="6504690"/>
              <a:chOff x="10660361" y="2025779"/>
              <a:chExt cx="535472" cy="4335331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16AE939D-A74E-4E9F-BB4B-CF08681D9C87}"/>
                  </a:ext>
                </a:extLst>
              </p:cNvPr>
              <p:cNvSpPr/>
              <p:nvPr/>
            </p:nvSpPr>
            <p:spPr>
              <a:xfrm>
                <a:off x="10660361" y="2025779"/>
                <a:ext cx="535472" cy="4335329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1" dirty="0">
                  <a:latin typeface="Lato Light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F36DD651-F918-4021-9FFF-D6DF36516AAE}"/>
                  </a:ext>
                </a:extLst>
              </p:cNvPr>
              <p:cNvSpPr/>
              <p:nvPr/>
            </p:nvSpPr>
            <p:spPr>
              <a:xfrm>
                <a:off x="10660361" y="3176223"/>
                <a:ext cx="535472" cy="3184887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1" dirty="0">
                  <a:latin typeface="Lato Light"/>
                </a:endParaRPr>
              </a:p>
            </p:txBody>
          </p:sp>
        </p:grp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F20B5E-1631-4C10-9733-8135FDF05C44}"/>
              </a:ext>
            </a:extLst>
          </p:cNvPr>
          <p:cNvSpPr txBox="1"/>
          <p:nvPr/>
        </p:nvSpPr>
        <p:spPr>
          <a:xfrm>
            <a:off x="9787151" y="2795513"/>
            <a:ext cx="6395849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Professionalism</a:t>
            </a:r>
          </a:p>
          <a:p>
            <a:pPr algn="ctr"/>
            <a:r>
              <a:rPr lang="en-US" sz="32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(Is our core message)</a:t>
            </a:r>
            <a:endParaRPr lang="id-ID" sz="2800" b="1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3E3C8D-9744-42D0-AE53-722C31BF8977}"/>
              </a:ext>
            </a:extLst>
          </p:cNvPr>
          <p:cNvGrpSpPr/>
          <p:nvPr/>
        </p:nvGrpSpPr>
        <p:grpSpPr>
          <a:xfrm>
            <a:off x="8469597" y="3990740"/>
            <a:ext cx="8928770" cy="8924352"/>
            <a:chOff x="10499877" y="4425687"/>
            <a:chExt cx="6098470" cy="609545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5" name="Freeform 5">
              <a:extLst>
                <a:ext uri="{FF2B5EF4-FFF2-40B4-BE49-F238E27FC236}">
                  <a16:creationId xmlns:a16="http://schemas.microsoft.com/office/drawing/2014/main" id="{675C7FB2-3B19-4CCC-976E-6EF75DB2EBBC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0883393" y="4425687"/>
              <a:ext cx="2759353" cy="3527297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rgbClr val="1EA185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64607" tIns="82304" rIns="164607" bIns="82304" numCol="1" anchor="t" anchorCtr="0" compatLnSpc="1">
              <a:prstTxWarp prst="textNoShape">
                <a:avLst/>
              </a:prstTxWarp>
            </a:bodyPr>
            <a:lstStyle/>
            <a:p>
              <a:endParaRPr lang="bg-BG" sz="2701" dirty="0">
                <a:latin typeface="Lato Light"/>
              </a:endParaRPr>
            </a:p>
          </p:txBody>
        </p:sp>
        <p:sp>
          <p:nvSpPr>
            <p:cNvPr id="168" name="Freeform 5">
              <a:extLst>
                <a:ext uri="{FF2B5EF4-FFF2-40B4-BE49-F238E27FC236}">
                  <a16:creationId xmlns:a16="http://schemas.microsoft.com/office/drawing/2014/main" id="{063C4096-76AF-4166-9C0B-5F83F388E6A6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3455122" y="4426146"/>
              <a:ext cx="2760072" cy="3526378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64607" tIns="82304" rIns="164607" bIns="82304" numCol="1" anchor="t" anchorCtr="0" compatLnSpc="1">
              <a:prstTxWarp prst="textNoShape">
                <a:avLst/>
              </a:prstTxWarp>
            </a:bodyPr>
            <a:lstStyle/>
            <a:p>
              <a:endParaRPr lang="bg-BG" sz="2701" dirty="0">
                <a:latin typeface="Lato Light"/>
              </a:endParaRPr>
            </a:p>
          </p:txBody>
        </p:sp>
        <p:sp>
          <p:nvSpPr>
            <p:cNvPr id="171" name="Freeform 5">
              <a:extLst>
                <a:ext uri="{FF2B5EF4-FFF2-40B4-BE49-F238E27FC236}">
                  <a16:creationId xmlns:a16="http://schemas.microsoft.com/office/drawing/2014/main" id="{BBF5FCCC-5C76-4019-A495-C43B7B254A8D}"/>
                </a:ext>
              </a:extLst>
            </p:cNvPr>
            <p:cNvSpPr>
              <a:spLocks/>
            </p:cNvSpPr>
            <p:nvPr/>
          </p:nvSpPr>
          <p:spPr bwMode="auto">
            <a:xfrm rot="2700000" flipH="1">
              <a:off x="10883030" y="6994300"/>
              <a:ext cx="2760072" cy="3526378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rgbClr val="F29B26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64607" tIns="82304" rIns="164607" bIns="82304" numCol="1" anchor="t" anchorCtr="0" compatLnSpc="1">
              <a:prstTxWarp prst="textNoShape">
                <a:avLst/>
              </a:prstTxWarp>
            </a:bodyPr>
            <a:lstStyle/>
            <a:p>
              <a:endParaRPr lang="bg-BG" sz="2701" dirty="0">
                <a:latin typeface="Lato Light"/>
              </a:endParaRPr>
            </a:p>
          </p:txBody>
        </p:sp>
        <p:sp>
          <p:nvSpPr>
            <p:cNvPr id="174" name="Freeform 5">
              <a:extLst>
                <a:ext uri="{FF2B5EF4-FFF2-40B4-BE49-F238E27FC236}">
                  <a16:creationId xmlns:a16="http://schemas.microsoft.com/office/drawing/2014/main" id="{877B0FAA-D669-4F5A-B16F-0029CF5A69AE}"/>
                </a:ext>
              </a:extLst>
            </p:cNvPr>
            <p:cNvSpPr>
              <a:spLocks/>
            </p:cNvSpPr>
            <p:nvPr/>
          </p:nvSpPr>
          <p:spPr bwMode="auto">
            <a:xfrm rot="18900000" flipH="1">
              <a:off x="13455480" y="6993842"/>
              <a:ext cx="2759353" cy="3527297"/>
            </a:xfrm>
            <a:custGeom>
              <a:avLst/>
              <a:gdLst>
                <a:gd name="T0" fmla="*/ 174 w 348"/>
                <a:gd name="T1" fmla="*/ 0 h 444"/>
                <a:gd name="T2" fmla="*/ 59 w 348"/>
                <a:gd name="T3" fmla="*/ 115 h 444"/>
                <a:gd name="T4" fmla="*/ 59 w 348"/>
                <a:gd name="T5" fmla="*/ 328 h 444"/>
                <a:gd name="T6" fmla="*/ 174 w 348"/>
                <a:gd name="T7" fmla="*/ 444 h 444"/>
                <a:gd name="T8" fmla="*/ 290 w 348"/>
                <a:gd name="T9" fmla="*/ 328 h 444"/>
                <a:gd name="T10" fmla="*/ 290 w 348"/>
                <a:gd name="T11" fmla="*/ 115 h 444"/>
                <a:gd name="T12" fmla="*/ 174 w 348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444">
                  <a:moveTo>
                    <a:pt x="174" y="0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0" y="174"/>
                    <a:pt x="0" y="270"/>
                    <a:pt x="59" y="328"/>
                  </a:cubicBezTo>
                  <a:cubicBezTo>
                    <a:pt x="174" y="444"/>
                    <a:pt x="174" y="444"/>
                    <a:pt x="174" y="444"/>
                  </a:cubicBezTo>
                  <a:cubicBezTo>
                    <a:pt x="290" y="328"/>
                    <a:pt x="290" y="328"/>
                    <a:pt x="290" y="328"/>
                  </a:cubicBezTo>
                  <a:cubicBezTo>
                    <a:pt x="348" y="270"/>
                    <a:pt x="348" y="174"/>
                    <a:pt x="290" y="115"/>
                  </a:cubicBezTo>
                  <a:cubicBezTo>
                    <a:pt x="174" y="0"/>
                    <a:pt x="174" y="0"/>
                    <a:pt x="174" y="0"/>
                  </a:cubicBezTo>
                </a:path>
              </a:pathLst>
            </a:custGeom>
            <a:solidFill>
              <a:srgbClr val="BD392F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164607" tIns="82304" rIns="164607" bIns="82304" numCol="1" anchor="t" anchorCtr="0" compatLnSpc="1">
              <a:prstTxWarp prst="textNoShape">
                <a:avLst/>
              </a:prstTxWarp>
            </a:bodyPr>
            <a:lstStyle/>
            <a:p>
              <a:endParaRPr lang="bg-BG" sz="2701" dirty="0">
                <a:latin typeface="Lato Light"/>
              </a:endParaRP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562B4821-6AAD-4D61-8CA9-83F43A279934}"/>
              </a:ext>
            </a:extLst>
          </p:cNvPr>
          <p:cNvSpPr txBox="1"/>
          <p:nvPr/>
        </p:nvSpPr>
        <p:spPr>
          <a:xfrm>
            <a:off x="9655826" y="5836258"/>
            <a:ext cx="2818093" cy="14927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37168" tIns="68584" rIns="137168" bIns="68584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Ongoing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Training</a:t>
            </a:r>
            <a:endParaRPr lang="id-ID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FA8FCE0-7CFB-4ADE-AE3E-4E76267B11FC}"/>
              </a:ext>
            </a:extLst>
          </p:cNvPr>
          <p:cNvSpPr txBox="1"/>
          <p:nvPr/>
        </p:nvSpPr>
        <p:spPr>
          <a:xfrm>
            <a:off x="13087789" y="6229465"/>
            <a:ext cx="3487442" cy="8156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37168" tIns="68584" rIns="137168" bIns="68584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Consistency</a:t>
            </a:r>
            <a:endParaRPr lang="id-ID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5868ED3-C45F-44D1-8EA7-7852364CC392}"/>
              </a:ext>
            </a:extLst>
          </p:cNvPr>
          <p:cNvSpPr txBox="1"/>
          <p:nvPr/>
        </p:nvSpPr>
        <p:spPr>
          <a:xfrm>
            <a:off x="9227847" y="9877858"/>
            <a:ext cx="3603474" cy="8156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37168" tIns="68584" rIns="137168" bIns="68584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Competency</a:t>
            </a:r>
            <a:endParaRPr lang="id-ID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67246EE-D242-4403-9B3F-F0894F0D36AA}"/>
              </a:ext>
            </a:extLst>
          </p:cNvPr>
          <p:cNvSpPr txBox="1"/>
          <p:nvPr/>
        </p:nvSpPr>
        <p:spPr>
          <a:xfrm>
            <a:off x="13095101" y="9931019"/>
            <a:ext cx="3603474" cy="8156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37168" tIns="68584" rIns="137168" bIns="68584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Quality</a:t>
            </a:r>
            <a:endParaRPr lang="id-ID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  <a:cs typeface="Lato Regular"/>
            </a:endParaRPr>
          </a:p>
        </p:txBody>
      </p:sp>
      <p:pic>
        <p:nvPicPr>
          <p:cNvPr id="60" name="Picture 5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C2E4823-D36E-4F80-855B-3AE2F5FF0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5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  <p:bldP spid="70" grpId="0"/>
      <p:bldP spid="107" grpId="0"/>
      <p:bldP spid="13" grpId="0" animBg="1"/>
      <p:bldP spid="147" grpId="0"/>
      <p:bldP spid="176" grpId="0"/>
      <p:bldP spid="177" grpId="0"/>
      <p:bldP spid="178" grpId="0"/>
      <p:bldP spid="17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Constitution Review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F179B06-2959-41EA-BC61-D859C87B4185}"/>
              </a:ext>
            </a:extLst>
          </p:cNvPr>
          <p:cNvSpPr/>
          <p:nvPr/>
        </p:nvSpPr>
        <p:spPr>
          <a:xfrm>
            <a:off x="4" y="1644579"/>
            <a:ext cx="15922487" cy="2149164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5" y="2012490"/>
            <a:ext cx="15222254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NZ" sz="48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A serious piece of beneficial work for the Institute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B1BEC8-BDA5-4102-B725-6B144E492630}"/>
              </a:ext>
            </a:extLst>
          </p:cNvPr>
          <p:cNvSpPr txBox="1">
            <a:spLocks/>
          </p:cNvSpPr>
          <p:nvPr/>
        </p:nvSpPr>
        <p:spPr>
          <a:xfrm>
            <a:off x="461694" y="4425939"/>
            <a:ext cx="16198222" cy="85212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45" lvl="2" indent="-715945">
              <a:buFont typeface="Wingdings" panose="05000000000000000000" pitchFamily="2" charset="2"/>
              <a:buChar char="Ø"/>
            </a:pPr>
            <a:r>
              <a:rPr lang="en-NZ" sz="4600" dirty="0">
                <a:solidFill>
                  <a:schemeClr val="accent6"/>
                </a:solidFill>
                <a:latin typeface="Lato Regular"/>
              </a:rPr>
              <a:t>Incorporated Societies Act 1908 </a:t>
            </a:r>
          </a:p>
          <a:p>
            <a:pPr marL="1889078" lvl="2" indent="-636572">
              <a:buFont typeface="Wingdings" panose="05000000000000000000" pitchFamily="2" charset="2"/>
              <a:buChar char="§"/>
            </a:pPr>
            <a:r>
              <a:rPr lang="en-NZ" sz="4400" dirty="0">
                <a:solidFill>
                  <a:schemeClr val="accent6"/>
                </a:solidFill>
                <a:latin typeface="Lato Regular"/>
              </a:rPr>
              <a:t>Under review for the 1</a:t>
            </a:r>
            <a:r>
              <a:rPr lang="en-NZ" sz="4400" baseline="30000" dirty="0">
                <a:solidFill>
                  <a:schemeClr val="accent6"/>
                </a:solidFill>
                <a:latin typeface="Lato Regular"/>
              </a:rPr>
              <a:t>st</a:t>
            </a:r>
            <a:r>
              <a:rPr lang="en-NZ" sz="4400" dirty="0">
                <a:solidFill>
                  <a:schemeClr val="accent6"/>
                </a:solidFill>
                <a:latin typeface="Lato Regular"/>
              </a:rPr>
              <a:t> time in 100yrs (2013 – 2016)</a:t>
            </a:r>
          </a:p>
          <a:p>
            <a:pPr marL="1889078" lvl="2" indent="-636572">
              <a:buFont typeface="Wingdings" panose="05000000000000000000" pitchFamily="2" charset="2"/>
              <a:buChar char="§"/>
            </a:pPr>
            <a:r>
              <a:rPr lang="en-NZ" sz="4400" dirty="0">
                <a:solidFill>
                  <a:schemeClr val="accent6"/>
                </a:solidFill>
                <a:latin typeface="Lato Regular"/>
              </a:rPr>
              <a:t>Expected Changes</a:t>
            </a:r>
          </a:p>
          <a:p>
            <a:pPr marL="2782819" lvl="3" indent="-8143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chemeClr val="accent6"/>
                </a:solidFill>
                <a:latin typeface="Lato Regular"/>
              </a:rPr>
              <a:t>Basic duties for offices/committee members – akin to Board of Directors</a:t>
            </a:r>
          </a:p>
          <a:p>
            <a:pPr marL="2782819" lvl="3" indent="-8143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chemeClr val="accent6"/>
                </a:solidFill>
                <a:latin typeface="Lato Regular"/>
              </a:rPr>
              <a:t>Increased focus on managing conflicts of interest</a:t>
            </a:r>
          </a:p>
          <a:p>
            <a:pPr marL="2782819" lvl="3" indent="-8143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chemeClr val="accent6"/>
                </a:solidFill>
                <a:latin typeface="Lato Regular"/>
              </a:rPr>
              <a:t>Dispute process to be built into Constitution</a:t>
            </a:r>
          </a:p>
          <a:p>
            <a:pPr marL="2782819" lvl="3" indent="-8143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4000" dirty="0">
                <a:solidFill>
                  <a:schemeClr val="accent6"/>
                </a:solidFill>
                <a:latin typeface="Lato Regular"/>
              </a:rPr>
              <a:t>Must have a Constitution, not just rules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NZ" sz="1400" dirty="0"/>
          </a:p>
        </p:txBody>
      </p:sp>
      <p:pic>
        <p:nvPicPr>
          <p:cNvPr id="12" name="Graphic 11" descr="Scales of justice">
            <a:extLst>
              <a:ext uri="{FF2B5EF4-FFF2-40B4-BE49-F238E27FC236}">
                <a16:creationId xmlns:a16="http://schemas.microsoft.com/office/drawing/2014/main" id="{3865001C-BAEA-4AB5-A2F3-CD56F7E0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90577" y="9654631"/>
            <a:ext cx="2552131" cy="2552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448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4A03FA3-11B7-4784-8EAA-5803362CC456}"/>
              </a:ext>
            </a:extLst>
          </p:cNvPr>
          <p:cNvSpPr/>
          <p:nvPr/>
        </p:nvSpPr>
        <p:spPr>
          <a:xfrm>
            <a:off x="0" y="1644579"/>
            <a:ext cx="18288000" cy="2149164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Constitution Review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388817" y="2016729"/>
            <a:ext cx="17433235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4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BOINZ - Key change recommendations to date – “sensible stuff”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688E26-7D43-4B71-945F-CA7A5D30F7E6}"/>
              </a:ext>
            </a:extLst>
          </p:cNvPr>
          <p:cNvSpPr txBox="1">
            <a:spLocks/>
          </p:cNvSpPr>
          <p:nvPr/>
        </p:nvSpPr>
        <p:spPr>
          <a:xfrm>
            <a:off x="461698" y="3990343"/>
            <a:ext cx="16545237" cy="95345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4368" indent="-814368">
              <a:buFont typeface="Wingdings" panose="05000000000000000000" pitchFamily="2" charset="2"/>
              <a:buChar char="Ø"/>
            </a:pPr>
            <a:r>
              <a:rPr lang="en-NZ" sz="4400" dirty="0">
                <a:solidFill>
                  <a:schemeClr val="accent6"/>
                </a:solidFill>
              </a:rPr>
              <a:t>Changes to </a:t>
            </a:r>
            <a:r>
              <a:rPr lang="en-NZ" sz="4400" i="1" dirty="0">
                <a:solidFill>
                  <a:schemeClr val="accent6"/>
                </a:solidFill>
              </a:rPr>
              <a:t>Name and Definition </a:t>
            </a:r>
            <a:r>
              <a:rPr lang="en-NZ" sz="4400" dirty="0">
                <a:solidFill>
                  <a:schemeClr val="accent6"/>
                </a:solidFill>
              </a:rPr>
              <a:t>to allow for </a:t>
            </a:r>
            <a:r>
              <a:rPr lang="en-NZ" sz="4400" b="1" dirty="0">
                <a:solidFill>
                  <a:schemeClr val="accent6"/>
                </a:solidFill>
              </a:rPr>
              <a:t>Official</a:t>
            </a:r>
            <a:r>
              <a:rPr lang="en-NZ" sz="4400" dirty="0">
                <a:solidFill>
                  <a:schemeClr val="accent6"/>
                </a:solidFill>
              </a:rPr>
              <a:t> and </a:t>
            </a:r>
            <a:r>
              <a:rPr lang="en-NZ" sz="4400" b="1" dirty="0">
                <a:solidFill>
                  <a:schemeClr val="accent6"/>
                </a:solidFill>
              </a:rPr>
              <a:t>Trading names</a:t>
            </a:r>
            <a:r>
              <a:rPr lang="en-NZ" sz="4400" dirty="0">
                <a:solidFill>
                  <a:schemeClr val="accent6"/>
                </a:solidFill>
              </a:rPr>
              <a:t> plus an </a:t>
            </a:r>
            <a:r>
              <a:rPr lang="en-NZ" sz="4400" b="1" dirty="0">
                <a:solidFill>
                  <a:schemeClr val="accent6"/>
                </a:solidFill>
              </a:rPr>
              <a:t>ability to change our name</a:t>
            </a:r>
          </a:p>
          <a:p>
            <a:pPr marL="893741" indent="-893741">
              <a:buFont typeface="Wingdings" panose="05000000000000000000" pitchFamily="2" charset="2"/>
              <a:buChar char="Ø"/>
            </a:pPr>
            <a:r>
              <a:rPr lang="en-NZ" sz="4400" dirty="0">
                <a:solidFill>
                  <a:schemeClr val="accent6"/>
                </a:solidFill>
              </a:rPr>
              <a:t>Rename the “Membership” section to “</a:t>
            </a:r>
            <a:r>
              <a:rPr lang="en-NZ" sz="4400" b="1" dirty="0">
                <a:solidFill>
                  <a:schemeClr val="accent6"/>
                </a:solidFill>
              </a:rPr>
              <a:t>Structure</a:t>
            </a:r>
            <a:r>
              <a:rPr lang="en-NZ" sz="4400" dirty="0">
                <a:solidFill>
                  <a:schemeClr val="accent6"/>
                </a:solidFill>
              </a:rPr>
              <a:t>” and define </a:t>
            </a:r>
            <a:r>
              <a:rPr lang="en-NZ" sz="4400" b="1" dirty="0">
                <a:solidFill>
                  <a:schemeClr val="accent6"/>
                </a:solidFill>
              </a:rPr>
              <a:t>Board, Advisory Groups, Committees, Branches and Membership</a:t>
            </a:r>
            <a:r>
              <a:rPr lang="en-NZ" sz="4400" dirty="0">
                <a:solidFill>
                  <a:schemeClr val="accent6"/>
                </a:solidFill>
              </a:rPr>
              <a:t> and include items in respect of ;-</a:t>
            </a:r>
          </a:p>
          <a:p>
            <a:pPr marL="1609685" lvl="3" indent="-436552">
              <a:buFont typeface="Wingdings" panose="05000000000000000000" pitchFamily="2" charset="2"/>
              <a:buChar char="§"/>
            </a:pPr>
            <a:r>
              <a:rPr lang="en-NZ" sz="4000" dirty="0">
                <a:solidFill>
                  <a:schemeClr val="accent6"/>
                </a:solidFill>
              </a:rPr>
              <a:t>Eligibility; Admission / Expulsion, Removal and Resignation; Cessation </a:t>
            </a:r>
          </a:p>
          <a:p>
            <a:pPr marL="1609685" lvl="3" indent="-436552">
              <a:buFont typeface="Wingdings" panose="05000000000000000000" pitchFamily="2" charset="2"/>
              <a:buChar char="§"/>
            </a:pPr>
            <a:r>
              <a:rPr lang="en-NZ" sz="4000" dirty="0">
                <a:solidFill>
                  <a:schemeClr val="accent6"/>
                </a:solidFill>
              </a:rPr>
              <a:t> A discipline process; </a:t>
            </a:r>
          </a:p>
          <a:p>
            <a:pPr marL="1609685" lvl="3" indent="-436552">
              <a:buFont typeface="Wingdings" panose="05000000000000000000" pitchFamily="2" charset="2"/>
              <a:buChar char="§"/>
            </a:pPr>
            <a:r>
              <a:rPr lang="en-NZ" sz="4000" dirty="0">
                <a:solidFill>
                  <a:schemeClr val="accent6"/>
                </a:solidFill>
              </a:rPr>
              <a:t>Entrance Fee and Subscription; </a:t>
            </a:r>
          </a:p>
          <a:p>
            <a:pPr marL="1609685" lvl="3" indent="-436552">
              <a:buFont typeface="Wingdings" panose="05000000000000000000" pitchFamily="2" charset="2"/>
              <a:buChar char="§"/>
            </a:pPr>
            <a:r>
              <a:rPr lang="en-NZ" sz="4000" dirty="0">
                <a:solidFill>
                  <a:schemeClr val="accent6"/>
                </a:solidFill>
              </a:rPr>
              <a:t>Payment to members (disclosure), Donations</a:t>
            </a:r>
          </a:p>
          <a:p>
            <a:pPr marL="1609685" lvl="3" indent="-436552">
              <a:buFont typeface="Wingdings" panose="05000000000000000000" pitchFamily="2" charset="2"/>
              <a:buChar char="§"/>
            </a:pPr>
            <a:r>
              <a:rPr lang="en-NZ" sz="4000" dirty="0">
                <a:solidFill>
                  <a:schemeClr val="accent6"/>
                </a:solidFill>
              </a:rPr>
              <a:t>Introduce a </a:t>
            </a:r>
            <a:r>
              <a:rPr lang="en-NZ" sz="4000" b="1" dirty="0">
                <a:solidFill>
                  <a:schemeClr val="accent6"/>
                </a:solidFill>
              </a:rPr>
              <a:t>new Director election process</a:t>
            </a:r>
            <a:r>
              <a:rPr lang="en-NZ" sz="4000" dirty="0">
                <a:solidFill>
                  <a:schemeClr val="accent6"/>
                </a:solidFill>
              </a:rPr>
              <a:t>, Triennial Rotation to ensure Board sustainability (2 per annum)</a:t>
            </a:r>
          </a:p>
          <a:p>
            <a:pPr marL="1609685" lvl="3" indent="-436552">
              <a:buFont typeface="Wingdings" panose="05000000000000000000" pitchFamily="2" charset="2"/>
              <a:buChar char="§"/>
            </a:pPr>
            <a:r>
              <a:rPr lang="en-NZ" sz="4000" dirty="0">
                <a:solidFill>
                  <a:schemeClr val="accent6"/>
                </a:solidFill>
              </a:rPr>
              <a:t>Create a </a:t>
            </a:r>
            <a:r>
              <a:rPr lang="en-NZ" sz="4000" b="1" dirty="0">
                <a:solidFill>
                  <a:schemeClr val="accent6"/>
                </a:solidFill>
              </a:rPr>
              <a:t>2 tier </a:t>
            </a:r>
            <a:r>
              <a:rPr lang="en-NZ" sz="4000" dirty="0">
                <a:solidFill>
                  <a:schemeClr val="accent6"/>
                </a:solidFill>
              </a:rPr>
              <a:t>best practice Governance model – Constitution &amp; Board Policies</a:t>
            </a:r>
          </a:p>
        </p:txBody>
      </p:sp>
      <p:pic>
        <p:nvPicPr>
          <p:cNvPr id="14" name="Graphic 13" descr="Connections">
            <a:extLst>
              <a:ext uri="{FF2B5EF4-FFF2-40B4-BE49-F238E27FC236}">
                <a16:creationId xmlns:a16="http://schemas.microsoft.com/office/drawing/2014/main" id="{C647647B-30F8-4228-B137-C8FB72E24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62905" y="8115141"/>
            <a:ext cx="2539148" cy="25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99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Vocational Education Reforms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BC03FEF-E47C-48F5-A1CD-47E81D11A840}"/>
              </a:ext>
            </a:extLst>
          </p:cNvPr>
          <p:cNvSpPr txBox="1">
            <a:spLocks/>
          </p:cNvSpPr>
          <p:nvPr/>
        </p:nvSpPr>
        <p:spPr>
          <a:xfrm>
            <a:off x="407801" y="2554336"/>
            <a:ext cx="16548666" cy="10368733"/>
          </a:xfrm>
          <a:prstGeom prst="rect">
            <a:avLst/>
          </a:prstGeom>
        </p:spPr>
        <p:txBody>
          <a:bodyPr vert="horz" lIns="0" tIns="68580" rIns="0" bIns="68580" rtlCol="0">
            <a:normAutofit lnSpcReduction="10000"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4368" indent="-814368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4000" b="1" u="sng" dirty="0"/>
              <a:t>Vocational Education</a:t>
            </a:r>
            <a:r>
              <a:rPr lang="en-US" sz="3200" dirty="0"/>
              <a:t>	= Non University</a:t>
            </a:r>
          </a:p>
          <a:p>
            <a:pPr marL="0" indent="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en-US" sz="3200" dirty="0"/>
              <a:t>		 		= Level 3 – 6</a:t>
            </a:r>
          </a:p>
          <a:p>
            <a:pPr marL="0" indent="0"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en-US" sz="3200" dirty="0"/>
              <a:t>				= Excludes language</a:t>
            </a:r>
          </a:p>
          <a:p>
            <a:pPr marL="0" indent="0">
              <a:lnSpc>
                <a:spcPct val="110000"/>
              </a:lnSpc>
              <a:spcBef>
                <a:spcPts val="150"/>
              </a:spcBef>
              <a:spcAft>
                <a:spcPts val="1800"/>
              </a:spcAft>
              <a:buNone/>
            </a:pPr>
            <a:r>
              <a:rPr lang="en-US" sz="3200" dirty="0"/>
              <a:t>				= Polytechs/PTE’s</a:t>
            </a:r>
          </a:p>
          <a:p>
            <a:pPr marL="893741" indent="-893741">
              <a:lnSpc>
                <a:spcPct val="110000"/>
              </a:lnSpc>
              <a:spcBef>
                <a:spcPts val="150"/>
              </a:spcBef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4000" b="1" u="sng" dirty="0"/>
              <a:t>Why government wants change</a:t>
            </a:r>
          </a:p>
          <a:p>
            <a:pPr lvl="2">
              <a:lnSpc>
                <a:spcPct val="110000"/>
              </a:lnSpc>
              <a:spcBef>
                <a:spcPts val="1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dirty="0"/>
              <a:t>Wants an education system </a:t>
            </a:r>
            <a:r>
              <a:rPr lang="en-US" sz="3200" b="1" dirty="0"/>
              <a:t>fit for purpose </a:t>
            </a:r>
            <a:r>
              <a:rPr lang="en-US" sz="3200" dirty="0"/>
              <a:t>for the future</a:t>
            </a:r>
          </a:p>
          <a:p>
            <a:pPr lvl="2">
              <a:lnSpc>
                <a:spcPct val="110000"/>
              </a:lnSpc>
              <a:spcBef>
                <a:spcPts val="1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dirty="0"/>
              <a:t>Rid the system of </a:t>
            </a:r>
            <a:r>
              <a:rPr lang="en-US" sz="3200" b="1" dirty="0"/>
              <a:t>long standing issues</a:t>
            </a:r>
          </a:p>
          <a:p>
            <a:pPr lvl="3">
              <a:lnSpc>
                <a:spcPct val="110000"/>
              </a:lnSpc>
              <a:spcBef>
                <a:spcPts val="1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Regional issues (poor access)</a:t>
            </a:r>
          </a:p>
          <a:p>
            <a:pPr lvl="3">
              <a:lnSpc>
                <a:spcPct val="110000"/>
              </a:lnSpc>
              <a:spcBef>
                <a:spcPts val="1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Deliver to employers and learners</a:t>
            </a:r>
          </a:p>
          <a:p>
            <a:pPr lvl="3">
              <a:lnSpc>
                <a:spcPct val="110000"/>
              </a:lnSpc>
              <a:spcBef>
                <a:spcPts val="1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Address the future of work</a:t>
            </a:r>
          </a:p>
          <a:p>
            <a:pPr lvl="3">
              <a:lnSpc>
                <a:spcPct val="110000"/>
              </a:lnSpc>
              <a:spcBef>
                <a:spcPts val="1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Build on international reputation</a:t>
            </a:r>
          </a:p>
          <a:p>
            <a:pPr lvl="2">
              <a:lnSpc>
                <a:spcPct val="110000"/>
              </a:lnSpc>
              <a:spcBef>
                <a:spcPts val="1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dirty="0"/>
              <a:t>System that is simple</a:t>
            </a:r>
          </a:p>
          <a:p>
            <a:pPr lvl="3">
              <a:lnSpc>
                <a:spcPct val="110000"/>
              </a:lnSpc>
              <a:spcBef>
                <a:spcPts val="1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Respond quickly</a:t>
            </a:r>
          </a:p>
          <a:p>
            <a:pPr lvl="3">
              <a:lnSpc>
                <a:spcPct val="110000"/>
              </a:lnSpc>
              <a:spcBef>
                <a:spcPts val="1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Quality pathway</a:t>
            </a:r>
          </a:p>
          <a:p>
            <a:pPr lvl="3">
              <a:lnSpc>
                <a:spcPct val="110000"/>
              </a:lnSpc>
              <a:spcBef>
                <a:spcPts val="1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Good network</a:t>
            </a:r>
          </a:p>
          <a:p>
            <a:pPr lvl="3">
              <a:lnSpc>
                <a:spcPct val="110000"/>
              </a:lnSpc>
              <a:spcBef>
                <a:spcPts val="1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Public education system</a:t>
            </a:r>
          </a:p>
          <a:p>
            <a:pPr lvl="2">
              <a:lnSpc>
                <a:spcPct val="110000"/>
              </a:lnSpc>
              <a:spcBef>
                <a:spcPts val="150"/>
              </a:spcBef>
              <a:spcAft>
                <a:spcPts val="450"/>
              </a:spcAft>
              <a:buFont typeface="Calibri" panose="020F0502020204030204" pitchFamily="34" charset="0"/>
              <a:buChar char="‒"/>
            </a:pPr>
            <a:r>
              <a:rPr lang="en-US" sz="3200" dirty="0"/>
              <a:t>Save $150m/year</a:t>
            </a:r>
          </a:p>
        </p:txBody>
      </p:sp>
      <p:pic>
        <p:nvPicPr>
          <p:cNvPr id="3" name="Graphic 2" descr="Repeat">
            <a:extLst>
              <a:ext uri="{FF2B5EF4-FFF2-40B4-BE49-F238E27FC236}">
                <a16:creationId xmlns:a16="http://schemas.microsoft.com/office/drawing/2014/main" id="{0500D253-ED4B-4646-8B42-2488A0509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03038" y="4961770"/>
            <a:ext cx="2353430" cy="2353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480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Vocational Education Reforms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B3BC73-08A2-4C74-B0FC-D48D74D8E46F}"/>
              </a:ext>
            </a:extLst>
          </p:cNvPr>
          <p:cNvSpPr txBox="1">
            <a:spLocks/>
          </p:cNvSpPr>
          <p:nvPr/>
        </p:nvSpPr>
        <p:spPr>
          <a:xfrm>
            <a:off x="202533" y="2848169"/>
            <a:ext cx="8123121" cy="10382730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 Regular"/>
                <a:ea typeface="+mn-ea"/>
                <a:cs typeface="Lato Regular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4400" dirty="0"/>
              <a:t> </a:t>
            </a:r>
            <a:r>
              <a:rPr lang="en-US" sz="4400" b="1" dirty="0"/>
              <a:t>Proposal</a:t>
            </a:r>
          </a:p>
          <a:p>
            <a:pPr marL="815975" lvl="1" indent="-512763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Create Industry Skills Bodies (Similar to ITO’s)</a:t>
            </a:r>
          </a:p>
          <a:p>
            <a:pPr marL="850086" lvl="2" indent="352416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Skills leadership now for future</a:t>
            </a:r>
          </a:p>
          <a:p>
            <a:pPr marL="850086" lvl="2" indent="352416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Setting Quals and Standards</a:t>
            </a:r>
          </a:p>
          <a:p>
            <a:pPr marL="850086" lvl="2" indent="352416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Co-Approving Programmes</a:t>
            </a:r>
          </a:p>
          <a:p>
            <a:pPr marL="850086" lvl="2" indent="352416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Advising TEC on Vocational Education purchasing</a:t>
            </a:r>
          </a:p>
          <a:p>
            <a:pPr marL="850086" lvl="2" indent="352416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Work based learners would enroll with providers (not ITO’s)</a:t>
            </a:r>
          </a:p>
          <a:p>
            <a:pPr marL="816082" lvl="1" indent="-514337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Create one National Institute across all Poly’s * </a:t>
            </a:r>
          </a:p>
          <a:p>
            <a:pPr marL="1202502" lvl="2" indent="-390515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Faster and greater achievements</a:t>
            </a:r>
          </a:p>
          <a:p>
            <a:pPr marL="1202502" lvl="2" indent="-390515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Regional leadership groups</a:t>
            </a:r>
          </a:p>
          <a:p>
            <a:pPr marL="1202502" lvl="2" indent="-390515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Consistent quality and choice of delivery</a:t>
            </a:r>
          </a:p>
          <a:p>
            <a:pPr marL="1202502" lvl="2" indent="-390515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Create scale to manage enrolment fluctuations</a:t>
            </a:r>
          </a:p>
          <a:p>
            <a:pPr marL="1202502" lvl="2" indent="-390515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Bolster NZ’s standing in International market</a:t>
            </a:r>
          </a:p>
          <a:p>
            <a:pPr marL="816082" lvl="1" indent="-514337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/>
              <a:t>Need a new funding system</a:t>
            </a:r>
          </a:p>
          <a:p>
            <a:pPr marL="1202502" lvl="2" indent="-390515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To ensure sustainable funding for providers</a:t>
            </a:r>
          </a:p>
          <a:p>
            <a:pPr marL="1202502" lvl="2" indent="-390515"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To support regionals, learner, employer and industry needs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10FB8F-283D-4449-BE11-594732D09F79}"/>
              </a:ext>
            </a:extLst>
          </p:cNvPr>
          <p:cNvCxnSpPr>
            <a:cxnSpLocks/>
          </p:cNvCxnSpPr>
          <p:nvPr/>
        </p:nvCxnSpPr>
        <p:spPr>
          <a:xfrm>
            <a:off x="8780533" y="2667649"/>
            <a:ext cx="0" cy="10561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1337541-87F0-4C13-A3B4-E00B4B269994}"/>
              </a:ext>
            </a:extLst>
          </p:cNvPr>
          <p:cNvSpPr txBox="1">
            <a:spLocks/>
          </p:cNvSpPr>
          <p:nvPr/>
        </p:nvSpPr>
        <p:spPr>
          <a:xfrm>
            <a:off x="9144000" y="2853748"/>
            <a:ext cx="8980042" cy="10230926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45" indent="-579424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3600" b="1" u="sng" dirty="0">
                <a:solidFill>
                  <a:schemeClr val="tx1"/>
                </a:solidFill>
                <a:latin typeface="Lato Regular"/>
              </a:rPr>
              <a:t>Benefits to Employers</a:t>
            </a:r>
          </a:p>
          <a:p>
            <a:pPr marL="715945" indent="-579424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Lato Regular"/>
              </a:rPr>
              <a:t>Choice of education providers to work with</a:t>
            </a:r>
          </a:p>
          <a:p>
            <a:pPr marL="715945" indent="-579424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Lato Regular"/>
              </a:rPr>
              <a:t>Better Integration of workplace and provider based programmes</a:t>
            </a:r>
          </a:p>
          <a:p>
            <a:pPr marL="715945" indent="-579424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Lato Regular"/>
              </a:rPr>
              <a:t>Workplace learning would be core business of vocational education  providers</a:t>
            </a:r>
          </a:p>
          <a:p>
            <a:pPr marL="715945" indent="-579424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Lato Regular"/>
              </a:rPr>
              <a:t>Day-today contact between providers and employers</a:t>
            </a:r>
          </a:p>
          <a:p>
            <a:pPr marL="715945" indent="-579424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Lato Regular"/>
              </a:rPr>
              <a:t>Better access to skilled productive employees through nationwide programme</a:t>
            </a:r>
          </a:p>
          <a:p>
            <a:pPr marL="136871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2800" dirty="0">
              <a:latin typeface="Lato Regular"/>
            </a:endParaRPr>
          </a:p>
          <a:p>
            <a:pPr marL="136871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2800" dirty="0">
              <a:latin typeface="Lato Regular"/>
            </a:endParaRPr>
          </a:p>
          <a:p>
            <a:pPr marL="715945" indent="-579424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  <a:latin typeface="Lato Regular"/>
              </a:rPr>
              <a:t>BOINZ position </a:t>
            </a:r>
            <a:r>
              <a:rPr lang="en-US" sz="2800" dirty="0">
                <a:solidFill>
                  <a:srgbClr val="C00000"/>
                </a:solidFill>
                <a:latin typeface="Lato Regular"/>
              </a:rPr>
              <a:t>=  A system that </a:t>
            </a:r>
            <a:r>
              <a:rPr lang="en-US" sz="2800" b="1" u="sng" dirty="0">
                <a:solidFill>
                  <a:srgbClr val="C00000"/>
                </a:solidFill>
                <a:latin typeface="Lato Regular"/>
              </a:rPr>
              <a:t>works for </a:t>
            </a:r>
            <a:r>
              <a:rPr lang="en-US" sz="2800" dirty="0">
                <a:solidFill>
                  <a:srgbClr val="C00000"/>
                </a:solidFill>
                <a:latin typeface="Lato Regular"/>
              </a:rPr>
              <a:t>employers and students , not the education system</a:t>
            </a:r>
          </a:p>
        </p:txBody>
      </p:sp>
      <p:pic>
        <p:nvPicPr>
          <p:cNvPr id="10" name="Graphic 9" descr="Star">
            <a:extLst>
              <a:ext uri="{FF2B5EF4-FFF2-40B4-BE49-F238E27FC236}">
                <a16:creationId xmlns:a16="http://schemas.microsoft.com/office/drawing/2014/main" id="{DC9C9ED5-BE37-4BDC-8C51-DFCA71F7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65400" y="9941364"/>
            <a:ext cx="1348315" cy="1348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96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AGM 2019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F179B06-2959-41EA-BC61-D859C87B4185}"/>
              </a:ext>
            </a:extLst>
          </p:cNvPr>
          <p:cNvSpPr/>
          <p:nvPr/>
        </p:nvSpPr>
        <p:spPr>
          <a:xfrm>
            <a:off x="4" y="1644579"/>
            <a:ext cx="15922487" cy="2149164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5" y="2012490"/>
            <a:ext cx="15222254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8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Presidents Report Overview</a:t>
            </a:r>
            <a:endParaRPr lang="en-NZ" sz="48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B1BEC8-BDA5-4102-B725-6B144E492630}"/>
              </a:ext>
            </a:extLst>
          </p:cNvPr>
          <p:cNvSpPr txBox="1">
            <a:spLocks/>
          </p:cNvSpPr>
          <p:nvPr/>
        </p:nvSpPr>
        <p:spPr>
          <a:xfrm>
            <a:off x="416397" y="3913377"/>
            <a:ext cx="17763458" cy="93159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Booming construction economy </a:t>
            </a: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- all sectors involved under significant pressure.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Design companies &amp; builders </a:t>
            </a:r>
            <a:r>
              <a:rPr lang="en-N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struggling to find skilled labour </a:t>
            </a: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to deliver quality outcomes.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BCA’s looking to technology </a:t>
            </a: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to drive efficiencies - they too are finding they are under resourced.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Evolution is the bedrock of resilience, the wider build sector is </a:t>
            </a:r>
            <a:r>
              <a:rPr lang="en-N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delivering, but from a low base.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For many years the </a:t>
            </a:r>
            <a:r>
              <a:rPr lang="en-N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Institute has been the vanguard of educational, training and skills support.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In-Employment pathway </a:t>
            </a: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for the NZ Diploma commenced February 2018.</a:t>
            </a:r>
          </a:p>
        </p:txBody>
      </p:sp>
      <p:sp>
        <p:nvSpPr>
          <p:cNvPr id="10" name="Shape 2688">
            <a:extLst>
              <a:ext uri="{FF2B5EF4-FFF2-40B4-BE49-F238E27FC236}">
                <a16:creationId xmlns:a16="http://schemas.microsoft.com/office/drawing/2014/main" id="{37A24039-7F66-4FD9-99A2-1AFEFA2B1F1A}"/>
              </a:ext>
            </a:extLst>
          </p:cNvPr>
          <p:cNvSpPr/>
          <p:nvPr/>
        </p:nvSpPr>
        <p:spPr>
          <a:xfrm>
            <a:off x="416394" y="151738"/>
            <a:ext cx="1278704" cy="1200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9045" tIns="19045" rIns="19045" bIns="19045" anchor="ctr"/>
          <a:lstStyle/>
          <a:p>
            <a:pPr defTabSz="22852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CD7A50C-9A4B-42AD-B573-BDBAD3CA9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777" y="12771067"/>
            <a:ext cx="1674295" cy="7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1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AGM 2019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F179B06-2959-41EA-BC61-D859C87B4185}"/>
              </a:ext>
            </a:extLst>
          </p:cNvPr>
          <p:cNvSpPr/>
          <p:nvPr/>
        </p:nvSpPr>
        <p:spPr>
          <a:xfrm>
            <a:off x="4" y="1644579"/>
            <a:ext cx="15922487" cy="2149164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5" y="2012490"/>
            <a:ext cx="15222254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8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Presidents Report Overview</a:t>
            </a:r>
            <a:endParaRPr lang="en-NZ" sz="48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B1BEC8-BDA5-4102-B725-6B144E492630}"/>
              </a:ext>
            </a:extLst>
          </p:cNvPr>
          <p:cNvSpPr txBox="1">
            <a:spLocks/>
          </p:cNvSpPr>
          <p:nvPr/>
        </p:nvSpPr>
        <p:spPr>
          <a:xfrm>
            <a:off x="230847" y="3743976"/>
            <a:ext cx="17826306" cy="92800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Our profession </a:t>
            </a:r>
            <a:r>
              <a:rPr lang="en-N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finally has its own technical qualification </a:t>
            </a: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to deliver much needed resource to support both building control and the wider building surveying sector.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This year the Institute delivered a $63.4k deficit </a:t>
            </a: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– losses occur from time to time.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Year-End Financials only tell part of the story </a:t>
            </a: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in respect of our stability and vision.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It is </a:t>
            </a:r>
            <a:r>
              <a:rPr lang="en-N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important to deliver immediate, medium and long term benefits </a:t>
            </a: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to members and the sector.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Towards end of 2018 your </a:t>
            </a:r>
            <a:r>
              <a:rPr lang="en-N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Board made the decision to review its strategy </a:t>
            </a: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and re-define direction – work commenced 2019.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Challenging and quickly changing environment has, and will continue to impact our sector.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NZ" sz="1400" dirty="0"/>
          </a:p>
        </p:txBody>
      </p:sp>
      <p:sp>
        <p:nvSpPr>
          <p:cNvPr id="10" name="Shape 2688">
            <a:extLst>
              <a:ext uri="{FF2B5EF4-FFF2-40B4-BE49-F238E27FC236}">
                <a16:creationId xmlns:a16="http://schemas.microsoft.com/office/drawing/2014/main" id="{37A24039-7F66-4FD9-99A2-1AFEFA2B1F1A}"/>
              </a:ext>
            </a:extLst>
          </p:cNvPr>
          <p:cNvSpPr/>
          <p:nvPr/>
        </p:nvSpPr>
        <p:spPr>
          <a:xfrm>
            <a:off x="410947" y="133809"/>
            <a:ext cx="1278704" cy="1200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19045" tIns="19045" rIns="19045" bIns="19045" anchor="ctr"/>
          <a:lstStyle/>
          <a:p>
            <a:pPr defTabSz="228521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7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AGM 2019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F179B06-2959-41EA-BC61-D859C87B4185}"/>
              </a:ext>
            </a:extLst>
          </p:cNvPr>
          <p:cNvSpPr/>
          <p:nvPr/>
        </p:nvSpPr>
        <p:spPr>
          <a:xfrm>
            <a:off x="4" y="1644579"/>
            <a:ext cx="15922487" cy="2149164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5" y="2012490"/>
            <a:ext cx="15222254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8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CEO’s Report Overview</a:t>
            </a:r>
            <a:endParaRPr lang="en-NZ" sz="48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B1BEC8-BDA5-4102-B725-6B144E492630}"/>
              </a:ext>
            </a:extLst>
          </p:cNvPr>
          <p:cNvSpPr txBox="1">
            <a:spLocks/>
          </p:cNvSpPr>
          <p:nvPr/>
        </p:nvSpPr>
        <p:spPr>
          <a:xfrm>
            <a:off x="395534" y="3762233"/>
            <a:ext cx="17221468" cy="9762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32" indent="-717532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Tribute to members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for extraordinary job undertaken on a daily basis.</a:t>
            </a:r>
          </a:p>
          <a:p>
            <a:pPr marL="717532" indent="-717532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Institute’s purpose is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to “Improve the Quality and Performance of the Built Environment”.</a:t>
            </a:r>
          </a:p>
          <a:p>
            <a:pPr marL="717532" indent="-717532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Building Surveying professional’s need a robust and well-established understanding of best practice, and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vision for a better performing built environment.</a:t>
            </a:r>
          </a:p>
          <a:p>
            <a:pPr marL="717532" indent="-717532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Success means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ensuring we have an ability to transform and evolve.</a:t>
            </a:r>
          </a:p>
          <a:p>
            <a:pPr marL="717532" indent="-717532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Annual journey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very much depends on a mix of events and opportunities.</a:t>
            </a:r>
          </a:p>
          <a:p>
            <a:pPr marL="717532" indent="-717532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Institute has many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alliances and relationships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it can draw on.</a:t>
            </a:r>
          </a:p>
          <a:p>
            <a:pPr marL="717532" indent="-717532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2018 year has been the most challenging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for the Institute this decade.</a:t>
            </a: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08238DBD-7DD7-4AF5-89FD-E6B434AC9FF6}"/>
              </a:ext>
            </a:extLst>
          </p:cNvPr>
          <p:cNvSpPr/>
          <p:nvPr/>
        </p:nvSpPr>
        <p:spPr>
          <a:xfrm>
            <a:off x="395534" y="103964"/>
            <a:ext cx="1165082" cy="138512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543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AGM 2019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F179B06-2959-41EA-BC61-D859C87B4185}"/>
              </a:ext>
            </a:extLst>
          </p:cNvPr>
          <p:cNvSpPr/>
          <p:nvPr/>
        </p:nvSpPr>
        <p:spPr>
          <a:xfrm>
            <a:off x="4" y="1644579"/>
            <a:ext cx="15922487" cy="2149164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5" y="2012490"/>
            <a:ext cx="15222254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8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CEO’s Report Overview</a:t>
            </a:r>
            <a:endParaRPr lang="en-NZ" sz="48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B1BEC8-BDA5-4102-B725-6B144E492630}"/>
              </a:ext>
            </a:extLst>
          </p:cNvPr>
          <p:cNvSpPr txBox="1">
            <a:spLocks/>
          </p:cNvSpPr>
          <p:nvPr/>
        </p:nvSpPr>
        <p:spPr>
          <a:xfrm>
            <a:off x="461694" y="3949234"/>
            <a:ext cx="17221468" cy="92800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Capacity and capability of the building surveying sector, and that of the Institute has been tested.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Climate is a tough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one and has reflected in our year-end result.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BCA’s struggled to meet regulatory targets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in an environment of increasing consent volumes.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Training and Events experienced pressures.</a:t>
            </a:r>
          </a:p>
          <a:p>
            <a:pPr marL="1117582" lvl="1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Impacted support in the development and introduction of the new NZ Diploma in Building Surveying In-Employment Pathway.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Our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strategy largely driven by our educational desires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.</a:t>
            </a: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1723CE1F-C029-4641-827D-4B51CCDC78E5}"/>
              </a:ext>
            </a:extLst>
          </p:cNvPr>
          <p:cNvSpPr/>
          <p:nvPr/>
        </p:nvSpPr>
        <p:spPr>
          <a:xfrm>
            <a:off x="395534" y="103964"/>
            <a:ext cx="1165082" cy="138512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27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22889" y="1379384"/>
            <a:ext cx="1165082" cy="685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2" tIns="34263" rIns="68522" bIns="34263" rtlCol="0" anchor="ctr"/>
          <a:lstStyle/>
          <a:p>
            <a:pPr algn="ctr"/>
            <a:endParaRPr lang="en-US" sz="2701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B39E4D-9F2D-4F46-8AA0-B5809B652A69}"/>
              </a:ext>
            </a:extLst>
          </p:cNvPr>
          <p:cNvSpPr txBox="1"/>
          <p:nvPr/>
        </p:nvSpPr>
        <p:spPr>
          <a:xfrm>
            <a:off x="1689656" y="191068"/>
            <a:ext cx="14908695" cy="1085238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en-US" sz="6602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  <a:cs typeface="Lato Regular"/>
              </a:rPr>
              <a:t>AGM 2019</a:t>
            </a:r>
          </a:p>
        </p:txBody>
      </p:sp>
      <p:pic>
        <p:nvPicPr>
          <p:cNvPr id="72" name="Picture 7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02A6B64-3281-41FC-8139-851D52A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560" y="12852352"/>
            <a:ext cx="1674295" cy="753869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F179B06-2959-41EA-BC61-D859C87B4185}"/>
              </a:ext>
            </a:extLst>
          </p:cNvPr>
          <p:cNvSpPr/>
          <p:nvPr/>
        </p:nvSpPr>
        <p:spPr>
          <a:xfrm>
            <a:off x="4" y="1644579"/>
            <a:ext cx="15922487" cy="2149164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93E9E-8DC9-4CDA-92AD-2563B17910A7}"/>
              </a:ext>
            </a:extLst>
          </p:cNvPr>
          <p:cNvSpPr txBox="1">
            <a:spLocks/>
          </p:cNvSpPr>
          <p:nvPr/>
        </p:nvSpPr>
        <p:spPr>
          <a:xfrm>
            <a:off x="461695" y="2012490"/>
            <a:ext cx="15222254" cy="10852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8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Regular"/>
              </a:rPr>
              <a:t>CEO’s Report Overview</a:t>
            </a:r>
            <a:endParaRPr lang="en-NZ" sz="48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Regular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B1BEC8-BDA5-4102-B725-6B144E492630}"/>
              </a:ext>
            </a:extLst>
          </p:cNvPr>
          <p:cNvSpPr txBox="1">
            <a:spLocks/>
          </p:cNvSpPr>
          <p:nvPr/>
        </p:nvSpPr>
        <p:spPr>
          <a:xfrm>
            <a:off x="461694" y="3949234"/>
            <a:ext cx="17221468" cy="92800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New Diploma qualification has paid dividends early.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Institute’s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Events programmes a significant part of our learning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and networking platform.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2018 Conference had lower than normal attendances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Institute looked to diversify</a:t>
            </a:r>
          </a:p>
          <a:p>
            <a:pPr marL="1435064" lvl="1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HR Division to support recruitment of building surveyors - minimise skills shortages</a:t>
            </a:r>
          </a:p>
          <a:p>
            <a:pPr marL="1517632" lvl="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Accredited Building Surveyors – vital area of pre-purchase property</a:t>
            </a:r>
          </a:p>
          <a:p>
            <a:pPr marL="717532" indent="-71753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N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Developing knowledge and skills one of our primary functions – </a:t>
            </a:r>
            <a:r>
              <a:rPr lang="en-N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Light"/>
              </a:rPr>
              <a:t>advocate knowledge and recruitment uptake across the industry.</a:t>
            </a:r>
          </a:p>
        </p:txBody>
      </p:sp>
      <p:sp>
        <p:nvSpPr>
          <p:cNvPr id="12" name="Rectangle 30">
            <a:extLst>
              <a:ext uri="{FF2B5EF4-FFF2-40B4-BE49-F238E27FC236}">
                <a16:creationId xmlns:a16="http://schemas.microsoft.com/office/drawing/2014/main" id="{9298031F-1B18-4DE1-9771-78E8D43E76E2}"/>
              </a:ext>
            </a:extLst>
          </p:cNvPr>
          <p:cNvSpPr/>
          <p:nvPr/>
        </p:nvSpPr>
        <p:spPr>
          <a:xfrm>
            <a:off x="395534" y="103964"/>
            <a:ext cx="1165082" cy="138512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5B2469F-11FC-4C41-BF3A-48BB1283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777" y="12771067"/>
            <a:ext cx="1674295" cy="75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9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10606</TotalTime>
  <Words>3303</Words>
  <Application>Microsoft Office PowerPoint</Application>
  <PresentationFormat>Custom</PresentationFormat>
  <Paragraphs>813</Paragraphs>
  <Slides>49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Malgun Gothic</vt:lpstr>
      <vt:lpstr>MS PGothic</vt:lpstr>
      <vt:lpstr>SimSun</vt:lpstr>
      <vt:lpstr>Abhaya Libre</vt:lpstr>
      <vt:lpstr>Arial</vt:lpstr>
      <vt:lpstr>Calibri</vt:lpstr>
      <vt:lpstr>Calibri Light</vt:lpstr>
      <vt:lpstr>Candara</vt:lpstr>
      <vt:lpstr>Gill Sans</vt:lpstr>
      <vt:lpstr>Lato Light</vt:lpstr>
      <vt:lpstr>Lato Regular</vt:lpstr>
      <vt:lpstr>Open Sans Light</vt:lpstr>
      <vt:lpstr>Raleway Light</vt:lpstr>
      <vt:lpstr>Roboto Regular</vt:lpstr>
      <vt:lpstr>Wingdings</vt:lpstr>
      <vt:lpstr>Wingdings 3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Lopez</dc:creator>
  <cp:lastModifiedBy>Nick Hill</cp:lastModifiedBy>
  <cp:revision>2276</cp:revision>
  <cp:lastPrinted>2019-07-16T03:13:09Z</cp:lastPrinted>
  <dcterms:created xsi:type="dcterms:W3CDTF">2014-11-12T21:47:38Z</dcterms:created>
  <dcterms:modified xsi:type="dcterms:W3CDTF">2019-07-17T01:24:50Z</dcterms:modified>
</cp:coreProperties>
</file>